
<file path=[Content_Types].xml><?xml version="1.0" encoding="utf-8"?>
<Types xmlns="http://schemas.openxmlformats.org/package/2006/content-types">
  <Default Extension="emf" ContentType="image/x-emf"/>
  <Default Extension="jp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17"/>
  </p:notesMasterIdLst>
  <p:sldIdLst>
    <p:sldId id="256" r:id="rId2"/>
    <p:sldId id="257" r:id="rId3"/>
    <p:sldId id="266" r:id="rId4"/>
    <p:sldId id="267" r:id="rId5"/>
    <p:sldId id="259" r:id="rId6"/>
    <p:sldId id="264" r:id="rId7"/>
    <p:sldId id="260" r:id="rId8"/>
    <p:sldId id="263" r:id="rId9"/>
    <p:sldId id="268" r:id="rId10"/>
    <p:sldId id="261" r:id="rId11"/>
    <p:sldId id="265" r:id="rId12"/>
    <p:sldId id="272" r:id="rId13"/>
    <p:sldId id="269" r:id="rId14"/>
    <p:sldId id="271" r:id="rId15"/>
    <p:sldId id="273" r:id="rId16"/>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169A9"/>
    <a:srgbClr val="F270B4"/>
    <a:srgbClr val="F2C6DE"/>
    <a:srgbClr val="B0538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804"/>
    <p:restoredTop sz="88203"/>
  </p:normalViewPr>
  <p:slideViewPr>
    <p:cSldViewPr snapToGrid="0">
      <p:cViewPr varScale="1">
        <p:scale>
          <a:sx n="148" d="100"/>
          <a:sy n="148" d="100"/>
        </p:scale>
        <p:origin x="360" y="18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rtl="0">
              <a:spcBef>
                <a:spcPts val="0"/>
              </a:spcBef>
              <a:spcAft>
                <a:spcPts val="0"/>
              </a:spcAft>
              <a:buNone/>
            </a:pPr>
            <a:r>
              <a:rPr lang="ja-JP" altLang="en-US" sz="1800" b="0" i="0" u="none" strike="noStrike">
                <a:solidFill>
                  <a:srgbClr val="000000"/>
                </a:solidFill>
                <a:effectLst/>
                <a:latin typeface="Arial" panose="020B0604020202020204" pitchFamily="34" charset="0"/>
              </a:rPr>
              <a:t>私たち豊橋技術科学大学、チーム</a:t>
            </a:r>
            <a:r>
              <a:rPr lang="en" altLang="ja-JP" sz="1800" b="0" i="0" u="none" strike="noStrike" dirty="0" err="1">
                <a:solidFill>
                  <a:srgbClr val="000000"/>
                </a:solidFill>
                <a:effectLst/>
                <a:latin typeface="Arial" panose="020B0604020202020204" pitchFamily="34" charset="0"/>
              </a:rPr>
              <a:t>Tarako</a:t>
            </a:r>
            <a:r>
              <a:rPr lang="ja-JP" altLang="en-US" sz="1800" b="0" i="0" u="none" strike="noStrike">
                <a:solidFill>
                  <a:srgbClr val="000000"/>
                </a:solidFill>
                <a:effectLst/>
                <a:latin typeface="Arial" panose="020B0604020202020204" pitchFamily="34" charset="0"/>
              </a:rPr>
              <a:t>は</a:t>
            </a:r>
            <a:r>
              <a:rPr lang="ja-JP" altLang="en-US" sz="1800" b="1" i="0" u="none" strike="noStrike">
                <a:solidFill>
                  <a:srgbClr val="000000"/>
                </a:solidFill>
                <a:effectLst/>
                <a:latin typeface="Impact" panose="020B0806030902050204" pitchFamily="34" charset="0"/>
              </a:rPr>
              <a:t>トーザン</a:t>
            </a:r>
            <a:r>
              <a:rPr lang="ja-JP" altLang="en-US" sz="1800" b="0" i="0" u="none" strike="noStrike">
                <a:solidFill>
                  <a:srgbClr val="000000"/>
                </a:solidFill>
                <a:effectLst/>
                <a:latin typeface="Arial" panose="020B0604020202020204" pitchFamily="34" charset="0"/>
              </a:rPr>
              <a:t>さんの課題</a:t>
            </a:r>
            <a:endParaRPr lang="en-US" altLang="ja-JP" sz="1800" b="0" i="0" u="none" strike="noStrike" dirty="0">
              <a:solidFill>
                <a:srgbClr val="000000"/>
              </a:solidFill>
              <a:effectLst/>
              <a:latin typeface="Arial" panose="020B0604020202020204" pitchFamily="34" charset="0"/>
            </a:endParaRPr>
          </a:p>
          <a:p>
            <a:pPr marL="158750" indent="0" rtl="0">
              <a:spcBef>
                <a:spcPts val="0"/>
              </a:spcBef>
              <a:spcAft>
                <a:spcPts val="0"/>
              </a:spcAft>
              <a:buNone/>
            </a:pPr>
            <a:r>
              <a:rPr lang="ja-JP" altLang="en-US" sz="1800" b="0" i="0" u="none" strike="noStrike">
                <a:solidFill>
                  <a:srgbClr val="000000"/>
                </a:solidFill>
                <a:effectLst/>
                <a:latin typeface="Arial" panose="020B0604020202020204" pitchFamily="34" charset="0"/>
              </a:rPr>
              <a:t>「</a:t>
            </a:r>
            <a:r>
              <a:rPr lang="en" altLang="ja-JP" sz="1800" b="0" i="0" u="none" strike="noStrike" dirty="0">
                <a:solidFill>
                  <a:srgbClr val="000000"/>
                </a:solidFill>
                <a:effectLst/>
                <a:latin typeface="Arial" panose="020B0604020202020204" pitchFamily="34" charset="0"/>
              </a:rPr>
              <a:t>AI</a:t>
            </a:r>
            <a:r>
              <a:rPr lang="ja-JP" altLang="en-US" sz="1800" b="0" i="0" u="none" strike="noStrike">
                <a:solidFill>
                  <a:srgbClr val="000000"/>
                </a:solidFill>
                <a:effectLst/>
                <a:latin typeface="Arial" panose="020B0604020202020204" pitchFamily="34" charset="0"/>
              </a:rPr>
              <a:t>と共存して従業員が</a:t>
            </a:r>
            <a:r>
              <a:rPr lang="en" altLang="ja-JP" sz="1800" b="0" i="0" u="none" strike="noStrike" dirty="0">
                <a:solidFill>
                  <a:srgbClr val="000000"/>
                </a:solidFill>
                <a:effectLst/>
                <a:latin typeface="Arial" panose="020B0604020202020204" pitchFamily="34" charset="0"/>
              </a:rPr>
              <a:t>Well-being</a:t>
            </a:r>
            <a:r>
              <a:rPr lang="ja-JP" altLang="en-US" sz="1800" b="0" i="0" u="none" strike="noStrike">
                <a:solidFill>
                  <a:srgbClr val="000000"/>
                </a:solidFill>
                <a:effectLst/>
                <a:latin typeface="Arial" panose="020B0604020202020204" pitchFamily="34" charset="0"/>
              </a:rPr>
              <a:t>に働ける環境を作ろう」に取り組みました。</a:t>
            </a:r>
            <a:endParaRPr lang="en-US" altLang="ja-JP" sz="1100" b="0" i="0" u="none" strike="noStrike" dirty="0">
              <a:solidFill>
                <a:srgbClr val="000000"/>
              </a:solidFill>
              <a:effectLst/>
              <a:latin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2427983f0b6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2427983f0b6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rtl="0">
              <a:spcBef>
                <a:spcPts val="0"/>
              </a:spcBef>
              <a:spcAft>
                <a:spcPts val="0"/>
              </a:spcAft>
              <a:buNone/>
            </a:pPr>
            <a:r>
              <a:rPr lang="ja-JP" altLang="en-US" sz="1800" b="0" i="0" u="none" strike="noStrike">
                <a:solidFill>
                  <a:srgbClr val="000000"/>
                </a:solidFill>
                <a:effectLst/>
                <a:latin typeface="Arial" panose="020B0604020202020204" pitchFamily="34" charset="0"/>
              </a:rPr>
              <a:t>また、生成されたタスクと音声入力を用いて、</a:t>
            </a:r>
            <a:r>
              <a:rPr lang="en" altLang="ja-JP" sz="1800" b="0" i="0" u="none" strike="noStrike" dirty="0">
                <a:solidFill>
                  <a:srgbClr val="000000"/>
                </a:solidFill>
                <a:effectLst/>
                <a:latin typeface="Arial" panose="020B0604020202020204" pitchFamily="34" charset="0"/>
              </a:rPr>
              <a:t>AI</a:t>
            </a:r>
            <a:r>
              <a:rPr lang="ja-JP" altLang="en-US" sz="1800" b="0" i="0" u="none" strike="noStrike">
                <a:solidFill>
                  <a:srgbClr val="000000"/>
                </a:solidFill>
                <a:effectLst/>
                <a:latin typeface="Arial" panose="020B0604020202020204" pitchFamily="34" charset="0"/>
              </a:rPr>
              <a:t>による分析を含んだ日報を作成する機能も実装しました。</a:t>
            </a:r>
            <a:endParaRPr lang="ja-JP" altLang="en-US" b="0">
              <a:effectLst/>
            </a:endParaRPr>
          </a:p>
          <a:p>
            <a:pPr marL="158750" indent="0" rtl="0">
              <a:spcBef>
                <a:spcPts val="0"/>
              </a:spcBef>
              <a:spcAft>
                <a:spcPts val="0"/>
              </a:spcAft>
              <a:buNone/>
            </a:pPr>
            <a:r>
              <a:rPr lang="ja-JP" altLang="en-US" sz="1800" b="0" i="0" u="none" strike="noStrike">
                <a:solidFill>
                  <a:srgbClr val="000000"/>
                </a:solidFill>
                <a:effectLst/>
                <a:latin typeface="Arial" panose="020B0604020202020204" pitchFamily="34" charset="0"/>
              </a:rPr>
              <a:t>従業員が日常的に感じる業務の負担を削減することが可能となり、日報作成のために費やしていた時間とエネルギーを大幅に節約することができます。</a:t>
            </a:r>
            <a:endParaRPr lang="ja-JP" altLang="en-US" b="0">
              <a:effectLst/>
            </a:endParaRPr>
          </a:p>
          <a:p>
            <a:pPr marL="158750" indent="0" rtl="0">
              <a:spcBef>
                <a:spcPts val="0"/>
              </a:spcBef>
              <a:spcAft>
                <a:spcPts val="0"/>
              </a:spcAft>
              <a:buNone/>
            </a:pPr>
            <a:r>
              <a:rPr lang="en" altLang="ja-JP" sz="1800" b="0" i="0" u="none" strike="noStrike" dirty="0">
                <a:solidFill>
                  <a:srgbClr val="000000"/>
                </a:solidFill>
                <a:effectLst/>
                <a:latin typeface="Arial" panose="020B0604020202020204" pitchFamily="34" charset="0"/>
              </a:rPr>
              <a:t>AI</a:t>
            </a:r>
            <a:r>
              <a:rPr lang="ja-JP" altLang="en-US" sz="1800" b="0" i="0" u="none" strike="noStrike">
                <a:solidFill>
                  <a:srgbClr val="000000"/>
                </a:solidFill>
                <a:effectLst/>
                <a:latin typeface="Arial" panose="020B0604020202020204" pitchFamily="34" charset="0"/>
              </a:rPr>
              <a:t>分析の結果を参考にすることで、さらなる業務改善も期待できるでしょう。</a:t>
            </a:r>
            <a:endParaRPr lang="ja-JP" altLang="en-US" b="0">
              <a:effectLst/>
            </a:endParaRPr>
          </a:p>
          <a:p>
            <a:pPr marL="158750" indent="0" rtl="0">
              <a:spcBef>
                <a:spcPts val="0"/>
              </a:spcBef>
              <a:spcAft>
                <a:spcPts val="0"/>
              </a:spcAft>
              <a:buNone/>
            </a:pPr>
            <a:r>
              <a:rPr lang="en-US" altLang="ja-JP" sz="1800" b="0" i="0" u="none" strike="noStrike" dirty="0">
                <a:solidFill>
                  <a:srgbClr val="000000"/>
                </a:solidFill>
                <a:effectLst/>
                <a:latin typeface="Arial" panose="020B0604020202020204" pitchFamily="34" charset="0"/>
              </a:rPr>
              <a:t>(4:45)</a:t>
            </a:r>
            <a:br>
              <a:rPr lang="ja-JP" altLang="en-US"/>
            </a:br>
            <a:endParaRPr lang="ja-JP" alt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27cb8598a3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27cb8598a3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rtl="0">
              <a:spcBef>
                <a:spcPts val="0"/>
              </a:spcBef>
              <a:spcAft>
                <a:spcPts val="0"/>
              </a:spcAft>
              <a:buNone/>
            </a:pPr>
            <a:r>
              <a:rPr lang="ja-JP" altLang="en-US" sz="1800" b="0" i="0" u="none" strike="noStrike">
                <a:solidFill>
                  <a:srgbClr val="000000"/>
                </a:solidFill>
                <a:effectLst/>
                <a:latin typeface="Arial" panose="020B0604020202020204" pitchFamily="34" charset="0"/>
              </a:rPr>
              <a:t>この</a:t>
            </a:r>
            <a:r>
              <a:rPr lang="en-US" altLang="ja-JP" sz="1800" b="0" i="0" u="none" strike="noStrike" dirty="0">
                <a:solidFill>
                  <a:srgbClr val="000000"/>
                </a:solidFill>
                <a:effectLst/>
                <a:latin typeface="Arial" panose="020B0604020202020204" pitchFamily="34" charset="0"/>
              </a:rPr>
              <a:t>2</a:t>
            </a:r>
            <a:r>
              <a:rPr lang="ja-JP" altLang="en-US" sz="1800" b="0" i="0" u="none" strike="noStrike">
                <a:solidFill>
                  <a:srgbClr val="000000"/>
                </a:solidFill>
                <a:effectLst/>
                <a:latin typeface="Arial" panose="020B0604020202020204" pitchFamily="34" charset="0"/>
              </a:rPr>
              <a:t>週間の開発期間で私たちはここまで開発を進めることができました。</a:t>
            </a:r>
            <a:endParaRPr lang="ja-JP" altLang="en-US" b="0">
              <a:effectLst/>
            </a:endParaRPr>
          </a:p>
          <a:p>
            <a:pPr marL="158750" indent="0" rtl="0">
              <a:spcBef>
                <a:spcPts val="0"/>
              </a:spcBef>
              <a:spcAft>
                <a:spcPts val="0"/>
              </a:spcAft>
              <a:buNone/>
            </a:pPr>
            <a:r>
              <a:rPr lang="ja-JP" altLang="en-US" sz="1800" b="0" i="0" u="none" strike="noStrike">
                <a:solidFill>
                  <a:srgbClr val="000000"/>
                </a:solidFill>
                <a:effectLst/>
                <a:latin typeface="Arial" panose="020B0604020202020204" pitchFamily="34" charset="0"/>
              </a:rPr>
              <a:t>今回では実装しきれませんでしたが、</a:t>
            </a:r>
            <a:r>
              <a:rPr lang="en" altLang="ja-JP" sz="1800" b="0" i="0" u="none" strike="noStrike" dirty="0" err="1">
                <a:solidFill>
                  <a:srgbClr val="000000"/>
                </a:solidFill>
                <a:effectLst/>
                <a:latin typeface="Arial" panose="020B0604020202020204" pitchFamily="34" charset="0"/>
              </a:rPr>
              <a:t>tarako</a:t>
            </a:r>
            <a:r>
              <a:rPr lang="ja-JP" altLang="en-US" sz="1800" b="0" i="0" u="none" strike="noStrike">
                <a:solidFill>
                  <a:srgbClr val="000000"/>
                </a:solidFill>
                <a:effectLst/>
                <a:latin typeface="Arial" panose="020B0604020202020204" pitchFamily="34" charset="0"/>
              </a:rPr>
              <a:t>をベースとして、例えばこれらの機能を実装することも可能です。</a:t>
            </a:r>
            <a:endParaRPr lang="ja-JP" altLang="en-US" b="0">
              <a:effectLst/>
            </a:endParaRPr>
          </a:p>
          <a:p>
            <a:pPr marL="158750" indent="0" rtl="0">
              <a:spcBef>
                <a:spcPts val="0"/>
              </a:spcBef>
              <a:spcAft>
                <a:spcPts val="0"/>
              </a:spcAft>
              <a:buNone/>
            </a:pPr>
            <a:r>
              <a:rPr lang="en-US" altLang="ja-JP" sz="1800" b="0" i="0" u="none" strike="noStrike" dirty="0">
                <a:solidFill>
                  <a:srgbClr val="000000"/>
                </a:solidFill>
                <a:effectLst/>
                <a:latin typeface="Arial" panose="020B0604020202020204" pitchFamily="34" charset="0"/>
              </a:rPr>
              <a:t>(5:50)</a:t>
            </a:r>
          </a:p>
          <a:p>
            <a:pPr marL="158750" indent="0" rtl="0">
              <a:spcBef>
                <a:spcPts val="0"/>
              </a:spcBef>
              <a:spcAft>
                <a:spcPts val="0"/>
              </a:spcAft>
              <a:buNone/>
            </a:pPr>
            <a:r>
              <a:rPr lang="en-US" altLang="ja-JP" sz="1800" b="0" i="0" u="none" strike="noStrike" dirty="0">
                <a:solidFill>
                  <a:srgbClr val="000000"/>
                </a:solidFill>
                <a:effectLst/>
                <a:latin typeface="Arial" panose="020B0604020202020204" pitchFamily="34" charset="0"/>
              </a:rPr>
              <a:t>&lt;</a:t>
            </a:r>
            <a:r>
              <a:rPr lang="ja-JP" altLang="en-US" sz="1800" b="0" i="0" u="none" strike="noStrike">
                <a:solidFill>
                  <a:srgbClr val="000000"/>
                </a:solidFill>
                <a:effectLst/>
                <a:latin typeface="Arial" panose="020B0604020202020204" pitchFamily="34" charset="0"/>
              </a:rPr>
              <a:t>時間があれば</a:t>
            </a:r>
            <a:r>
              <a:rPr lang="en-US" altLang="ja-JP" sz="1800" b="0" i="0" u="none" strike="noStrike" dirty="0">
                <a:solidFill>
                  <a:srgbClr val="000000"/>
                </a:solidFill>
                <a:effectLst/>
                <a:latin typeface="Arial" panose="020B0604020202020204" pitchFamily="34" charset="0"/>
              </a:rPr>
              <a:t>&gt;</a:t>
            </a:r>
            <a:endParaRPr lang="ja-JP" altLang="en-US" b="0">
              <a:effectLst/>
            </a:endParaRPr>
          </a:p>
          <a:p>
            <a:pPr marL="158750" indent="0" rtl="0">
              <a:spcBef>
                <a:spcPts val="0"/>
              </a:spcBef>
              <a:spcAft>
                <a:spcPts val="0"/>
              </a:spcAft>
              <a:buNone/>
            </a:pPr>
            <a:r>
              <a:rPr lang="ja-JP" altLang="en-US" sz="1800" b="0" i="0" u="none" strike="noStrike">
                <a:solidFill>
                  <a:srgbClr val="000000"/>
                </a:solidFill>
                <a:effectLst/>
                <a:latin typeface="Arial" panose="020B0604020202020204" pitchFamily="34" charset="0"/>
              </a:rPr>
              <a:t>レコメンド機能や深刻度の可視化などの実装を行えば、もっと簡単に使いやすいアプリケーションにしていくことが可能となるでしょう。</a:t>
            </a:r>
            <a:endParaRPr lang="ja-JP" altLang="en-US" b="0">
              <a:effectLst/>
            </a:endParaRPr>
          </a:p>
          <a:p>
            <a:pPr marL="158750" indent="0" rtl="0">
              <a:spcBef>
                <a:spcPts val="0"/>
              </a:spcBef>
              <a:spcAft>
                <a:spcPts val="0"/>
              </a:spcAft>
              <a:buNone/>
            </a:pPr>
            <a:r>
              <a:rPr lang="ja-JP" altLang="en-US" sz="1800" b="0" i="0" u="none" strike="noStrike">
                <a:solidFill>
                  <a:srgbClr val="000000"/>
                </a:solidFill>
                <a:effectLst/>
                <a:latin typeface="Arial" panose="020B0604020202020204" pitchFamily="34" charset="0"/>
              </a:rPr>
              <a:t>また、音声対話を実装すれば、事務員の方だけでなくドライバーの方が運転中にタスクを生成したり日報を作成することも可能になるでしょう。</a:t>
            </a:r>
            <a:endParaRPr lang="ja-JP" altLang="en-US" b="0">
              <a:effectLst/>
            </a:endParaRPr>
          </a:p>
          <a:p>
            <a:pPr marL="158750" indent="0" rtl="0">
              <a:spcBef>
                <a:spcPts val="0"/>
              </a:spcBef>
              <a:spcAft>
                <a:spcPts val="0"/>
              </a:spcAft>
              <a:buNone/>
            </a:pPr>
            <a:r>
              <a:rPr lang="en-US" altLang="ja-JP" sz="1800" b="0" i="0" u="none" strike="noStrike" dirty="0">
                <a:solidFill>
                  <a:srgbClr val="000000"/>
                </a:solidFill>
                <a:effectLst/>
                <a:latin typeface="Arial" panose="020B0604020202020204" pitchFamily="34" charset="0"/>
              </a:rPr>
              <a:t>&lt;</a:t>
            </a:r>
            <a:r>
              <a:rPr lang="ja-JP" altLang="en-US" sz="1800" b="0" i="0" u="none" strike="noStrike">
                <a:solidFill>
                  <a:srgbClr val="000000"/>
                </a:solidFill>
                <a:effectLst/>
                <a:latin typeface="Arial" panose="020B0604020202020204" pitchFamily="34" charset="0"/>
              </a:rPr>
              <a:t>時間があれば</a:t>
            </a:r>
            <a:r>
              <a:rPr lang="en-US" altLang="ja-JP" sz="1800" b="0" i="0" u="none" strike="noStrike" dirty="0">
                <a:solidFill>
                  <a:srgbClr val="000000"/>
                </a:solidFill>
                <a:effectLst/>
                <a:latin typeface="Arial" panose="020B0604020202020204" pitchFamily="34" charset="0"/>
              </a:rPr>
              <a:t>&gt;</a:t>
            </a:r>
            <a:endParaRPr lang="ja-JP" altLang="en-US" b="0">
              <a:effectLst/>
            </a:endParaRPr>
          </a:p>
          <a:p>
            <a:pPr marL="158750" indent="0" rtl="0">
              <a:spcBef>
                <a:spcPts val="0"/>
              </a:spcBef>
              <a:spcAft>
                <a:spcPts val="0"/>
              </a:spcAft>
              <a:buNone/>
            </a:pPr>
            <a:br>
              <a:rPr lang="ja-JP" altLang="en-US" b="0">
                <a:effectLst/>
              </a:rPr>
            </a:br>
            <a:r>
              <a:rPr lang="ja-JP" altLang="en-US" sz="1800" b="0" i="0" u="none" strike="noStrike">
                <a:solidFill>
                  <a:srgbClr val="000000"/>
                </a:solidFill>
                <a:effectLst/>
                <a:latin typeface="Arial" panose="020B0604020202020204" pitchFamily="34" charset="0"/>
              </a:rPr>
              <a:t>以上で発表を終わります。</a:t>
            </a:r>
            <a:endParaRPr lang="ja-JP" altLang="en-US" b="0">
              <a:effectLst/>
            </a:endParaRPr>
          </a:p>
          <a:p>
            <a:pPr marL="158750" indent="0" rtl="0">
              <a:spcBef>
                <a:spcPts val="0"/>
              </a:spcBef>
              <a:spcAft>
                <a:spcPts val="0"/>
              </a:spcAft>
              <a:buNone/>
            </a:pPr>
            <a:r>
              <a:rPr lang="ja-JP" altLang="en-US" sz="1800" b="0" i="0" u="none" strike="noStrike">
                <a:solidFill>
                  <a:srgbClr val="000000"/>
                </a:solidFill>
                <a:effectLst/>
                <a:latin typeface="Arial" panose="020B0604020202020204" pitchFamily="34" charset="0"/>
              </a:rPr>
              <a:t>ご清聴ありがとうございました。</a:t>
            </a:r>
            <a:endParaRPr lang="ja-JP" altLang="en-US" b="0">
              <a:effectLst/>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2423a0c9881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2423a0c9881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rtl="0">
              <a:spcBef>
                <a:spcPts val="0"/>
              </a:spcBef>
              <a:spcAft>
                <a:spcPts val="0"/>
              </a:spcAft>
              <a:buNone/>
            </a:pPr>
            <a:r>
              <a:rPr lang="ja-JP" altLang="en-US" sz="1800" b="0" i="0" u="none" strike="noStrike">
                <a:solidFill>
                  <a:srgbClr val="000000"/>
                </a:solidFill>
                <a:effectLst/>
                <a:latin typeface="Arial" panose="020B0604020202020204" pitchFamily="34" charset="0"/>
              </a:rPr>
              <a:t>現在の課題として、リモートワークの普及などによりコミュニケーションが取りづらい環境となっています。それによって他人の業務の進捗や、忙しさといった情報が共有されにくく、フォローし合うことが困難でした。</a:t>
            </a:r>
            <a:br>
              <a:rPr lang="ja-JP" altLang="en-US"/>
            </a:b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2423a0c9881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2423a0c9881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rtl="0">
              <a:spcBef>
                <a:spcPts val="0"/>
              </a:spcBef>
              <a:spcAft>
                <a:spcPts val="0"/>
              </a:spcAft>
              <a:buNone/>
            </a:pPr>
            <a:r>
              <a:rPr lang="ja-JP" altLang="en-US" sz="1800" b="0" i="0" u="none" strike="noStrike">
                <a:solidFill>
                  <a:srgbClr val="000000"/>
                </a:solidFill>
                <a:effectLst/>
                <a:latin typeface="Arial" panose="020B0604020202020204" pitchFamily="34" charset="0"/>
              </a:rPr>
              <a:t>そこで私たちは，ばらばらになった社員の状況を収集し，</a:t>
            </a:r>
            <a:r>
              <a:rPr lang="en-US" altLang="ja-JP" sz="1800" b="0" i="0" u="none" strike="noStrike" dirty="0">
                <a:solidFill>
                  <a:srgbClr val="000000"/>
                </a:solidFill>
                <a:effectLst/>
                <a:latin typeface="Arial" panose="020B0604020202020204" pitchFamily="34" charset="0"/>
              </a:rPr>
              <a:t>AI</a:t>
            </a:r>
            <a:r>
              <a:rPr lang="ja-JP" altLang="en-US" sz="1800" b="0" i="0" u="none" strike="noStrike">
                <a:solidFill>
                  <a:srgbClr val="000000"/>
                </a:solidFill>
                <a:effectLst/>
                <a:latin typeface="Arial" panose="020B0604020202020204" pitchFamily="34" charset="0"/>
              </a:rPr>
              <a:t>分析を用いて社内情報や社員の状態の可視化を行うことが必要と考えました．</a:t>
            </a:r>
            <a:br>
              <a:rPr lang="ja-JP" altLang="en-US"/>
            </a:br>
            <a:endParaRPr dirty="0"/>
          </a:p>
        </p:txBody>
      </p:sp>
    </p:spTree>
    <p:extLst>
      <p:ext uri="{BB962C8B-B14F-4D97-AF65-F5344CB8AC3E}">
        <p14:creationId xmlns:p14="http://schemas.microsoft.com/office/powerpoint/2010/main" val="33472660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2423a0c9881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2423a0c9881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AI </a:t>
            </a:r>
            <a:r>
              <a:rPr lang="en-US" dirty="0" err="1"/>
              <a:t>チャットボットにより社内の情報や状況を可視化するタスクボード作成Webアプリケーション</a:t>
            </a: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err="1"/>
              <a:t>Tarakoを紹介します</a:t>
            </a:r>
            <a:r>
              <a:rPr lang="en-US" dirty="0"/>
              <a:t>．</a:t>
            </a:r>
            <a:br>
              <a:rPr lang="ja-JP" altLang="en-US"/>
            </a:br>
            <a:endParaRPr dirty="0"/>
          </a:p>
        </p:txBody>
      </p:sp>
    </p:spTree>
    <p:extLst>
      <p:ext uri="{BB962C8B-B14F-4D97-AF65-F5344CB8AC3E}">
        <p14:creationId xmlns:p14="http://schemas.microsoft.com/office/powerpoint/2010/main" val="8004127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2423a0c9881_0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2423a0c9881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rtl="0">
              <a:spcBef>
                <a:spcPts val="0"/>
              </a:spcBef>
              <a:spcAft>
                <a:spcPts val="0"/>
              </a:spcAft>
              <a:buNone/>
            </a:pPr>
            <a:endParaRPr lang="ja-JP" altLang="en-US" b="0">
              <a:effectLst/>
            </a:endParaRPr>
          </a:p>
          <a:p>
            <a:pPr marL="158750" indent="0" rtl="0">
              <a:spcBef>
                <a:spcPts val="0"/>
              </a:spcBef>
              <a:spcAft>
                <a:spcPts val="0"/>
              </a:spcAft>
              <a:buNone/>
            </a:pPr>
            <a:r>
              <a:rPr lang="ja-JP" altLang="en-US" sz="1800" b="0" i="0" u="none" strike="noStrike">
                <a:solidFill>
                  <a:srgbClr val="000000"/>
                </a:solidFill>
                <a:effectLst/>
                <a:latin typeface="Arial" panose="020B0604020202020204" pitchFamily="34" charset="0"/>
              </a:rPr>
              <a:t>こちらが</a:t>
            </a:r>
            <a:r>
              <a:rPr lang="en" altLang="ja-JP" sz="1800" b="0" i="0" u="none" strike="noStrike" dirty="0" err="1">
                <a:solidFill>
                  <a:srgbClr val="000000"/>
                </a:solidFill>
                <a:effectLst/>
                <a:latin typeface="Arial" panose="020B0604020202020204" pitchFamily="34" charset="0"/>
              </a:rPr>
              <a:t>tarako</a:t>
            </a:r>
            <a:r>
              <a:rPr lang="ja-JP" altLang="en-US" sz="1800" b="0" i="0" u="none" strike="noStrike">
                <a:solidFill>
                  <a:srgbClr val="000000"/>
                </a:solidFill>
                <a:effectLst/>
                <a:latin typeface="Arial" panose="020B0604020202020204" pitchFamily="34" charset="0"/>
              </a:rPr>
              <a:t>のイメージ図になります。</a:t>
            </a:r>
            <a:endParaRPr lang="ja-JP" altLang="en-US" b="0">
              <a:effectLst/>
            </a:endParaRPr>
          </a:p>
          <a:p>
            <a:pPr marL="158750" indent="0" rtl="0">
              <a:spcBef>
                <a:spcPts val="0"/>
              </a:spcBef>
              <a:spcAft>
                <a:spcPts val="0"/>
              </a:spcAft>
              <a:buNone/>
            </a:pPr>
            <a:r>
              <a:rPr lang="ja-JP" altLang="en-US" sz="1800" b="0" i="0" u="none" strike="noStrike">
                <a:solidFill>
                  <a:srgbClr val="000000"/>
                </a:solidFill>
                <a:effectLst/>
                <a:latin typeface="Arial" panose="020B0604020202020204" pitchFamily="34" charset="0"/>
              </a:rPr>
              <a:t>チャットへの入力から</a:t>
            </a:r>
            <a:r>
              <a:rPr lang="en" altLang="ja-JP" sz="1800" b="0" i="0" u="none" strike="noStrike" dirty="0">
                <a:solidFill>
                  <a:srgbClr val="000000"/>
                </a:solidFill>
                <a:effectLst/>
                <a:latin typeface="Arial" panose="020B0604020202020204" pitchFamily="34" charset="0"/>
              </a:rPr>
              <a:t>AI</a:t>
            </a:r>
            <a:r>
              <a:rPr lang="ja-JP" altLang="en-US" sz="1800" b="0" i="0" u="none" strike="noStrike">
                <a:solidFill>
                  <a:srgbClr val="000000"/>
                </a:solidFill>
                <a:effectLst/>
                <a:latin typeface="Arial" panose="020B0604020202020204" pitchFamily="34" charset="0"/>
              </a:rPr>
              <a:t>による分析を用いて、タスクボードを自動生成します。</a:t>
            </a:r>
            <a:endParaRPr lang="ja-JP" altLang="en-US" b="0">
              <a:effectLst/>
            </a:endParaRPr>
          </a:p>
          <a:p>
            <a:pPr marL="158750" indent="0" rtl="0">
              <a:spcBef>
                <a:spcPts val="0"/>
              </a:spcBef>
              <a:spcAft>
                <a:spcPts val="0"/>
              </a:spcAft>
              <a:buNone/>
            </a:pPr>
            <a:r>
              <a:rPr lang="en" altLang="ja-JP" sz="1800" b="0" i="0" u="none" strike="noStrike" dirty="0">
                <a:solidFill>
                  <a:srgbClr val="000000"/>
                </a:solidFill>
                <a:effectLst/>
                <a:latin typeface="Arial" panose="020B0604020202020204" pitchFamily="34" charset="0"/>
              </a:rPr>
              <a:t>AI</a:t>
            </a:r>
            <a:r>
              <a:rPr lang="ja-JP" altLang="en-US" sz="1800" b="0" i="0" u="none" strike="noStrike">
                <a:solidFill>
                  <a:srgbClr val="000000"/>
                </a:solidFill>
                <a:effectLst/>
                <a:latin typeface="Arial" panose="020B0604020202020204" pitchFamily="34" charset="0"/>
              </a:rPr>
              <a:t>による分析で進捗が滞っている時など、タスクの深刻度が高くなる場合は上司にメールを送信してくれます。</a:t>
            </a:r>
            <a:endParaRPr lang="ja-JP" altLang="en-US" b="0">
              <a:effectLst/>
            </a:endParaRPr>
          </a:p>
          <a:p>
            <a:pPr marL="158750" indent="0" rtl="0">
              <a:spcBef>
                <a:spcPts val="0"/>
              </a:spcBef>
              <a:spcAft>
                <a:spcPts val="0"/>
              </a:spcAft>
              <a:buNone/>
            </a:pPr>
            <a:r>
              <a:rPr lang="ja-JP" altLang="en-US" sz="1800" b="0" i="0" u="none" strike="noStrike">
                <a:solidFill>
                  <a:srgbClr val="000000"/>
                </a:solidFill>
                <a:effectLst/>
                <a:latin typeface="Arial" panose="020B0604020202020204" pitchFamily="34" charset="0"/>
              </a:rPr>
              <a:t>また、作成されたタスクを活用して、ユーザー日報、部署日報の生成も自動で行います。</a:t>
            </a:r>
            <a:endParaRPr lang="ja-JP" altLang="en-US" b="0">
              <a:effectLst/>
            </a:endParaRPr>
          </a:p>
          <a:p>
            <a:pPr marL="158750" indent="0" rtl="0">
              <a:spcBef>
                <a:spcPts val="0"/>
              </a:spcBef>
              <a:spcAft>
                <a:spcPts val="0"/>
              </a:spcAft>
              <a:buNone/>
            </a:pPr>
            <a:r>
              <a:rPr lang="ja-JP" altLang="en-US" sz="1800" b="0" i="0" u="none" strike="noStrike">
                <a:solidFill>
                  <a:srgbClr val="000000"/>
                </a:solidFill>
                <a:effectLst/>
                <a:latin typeface="Arial" panose="020B0604020202020204" pitchFamily="34" charset="0"/>
              </a:rPr>
              <a:t>ではまず初めにアプリケーションのデモンストレーションを見てみましょう。</a:t>
            </a:r>
            <a:br>
              <a:rPr lang="ja-JP" altLang="en-US"/>
            </a:b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2427983f0b6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2427983f0b6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rtl="0">
              <a:spcBef>
                <a:spcPts val="0"/>
              </a:spcBef>
              <a:spcAft>
                <a:spcPts val="0"/>
              </a:spcAft>
              <a:buNone/>
            </a:pPr>
            <a:r>
              <a:rPr lang="ja-JP" altLang="en-US" sz="1100" b="0" i="0" u="none" strike="noStrike">
                <a:solidFill>
                  <a:srgbClr val="000000"/>
                </a:solidFill>
                <a:effectLst/>
                <a:latin typeface="Arial" panose="020B0604020202020204" pitchFamily="34" charset="0"/>
              </a:rPr>
              <a:t>いかがでしたでしょうか？すごくイケてますよね？</a:t>
            </a:r>
            <a:endParaRPr lang="en-US" altLang="ja-JP" sz="800" b="0" i="0" u="none" strike="noStrike" dirty="0">
              <a:solidFill>
                <a:srgbClr val="000000"/>
              </a:solidFill>
              <a:effectLst/>
              <a:latin typeface="Arial"/>
            </a:endParaRPr>
          </a:p>
          <a:p>
            <a:pPr marL="158750" indent="0" rtl="0">
              <a:spcBef>
                <a:spcPts val="0"/>
              </a:spcBef>
              <a:spcAft>
                <a:spcPts val="0"/>
              </a:spcAft>
              <a:buNone/>
            </a:pPr>
            <a:r>
              <a:rPr lang="ja-JP" altLang="en-US" sz="1100" b="0" i="0" u="none" strike="noStrike">
                <a:solidFill>
                  <a:srgbClr val="000000"/>
                </a:solidFill>
                <a:effectLst/>
                <a:latin typeface="Arial" panose="020B0604020202020204" pitchFamily="34" charset="0"/>
              </a:rPr>
              <a:t>動画の中では、チャットへの入力から</a:t>
            </a:r>
            <a:r>
              <a:rPr lang="en" altLang="ja-JP" sz="1100" b="0" i="0" u="none" strike="noStrike" dirty="0">
                <a:solidFill>
                  <a:srgbClr val="000000"/>
                </a:solidFill>
                <a:effectLst/>
                <a:latin typeface="Arial" panose="020B0604020202020204" pitchFamily="34" charset="0"/>
              </a:rPr>
              <a:t>AI</a:t>
            </a:r>
            <a:r>
              <a:rPr lang="ja-JP" altLang="en-US" sz="1100" b="0" i="0" u="none" strike="noStrike">
                <a:solidFill>
                  <a:srgbClr val="000000"/>
                </a:solidFill>
                <a:effectLst/>
                <a:latin typeface="Arial" panose="020B0604020202020204" pitchFamily="34" charset="0"/>
              </a:rPr>
              <a:t>によるタスクボードの作成、進捗状況の可視化、そしてそれらの情報から日報の自動作成を行いました。</a:t>
            </a:r>
            <a:endParaRPr lang="ja-JP" altLang="en-US" b="0">
              <a:effectLst/>
            </a:endParaRPr>
          </a:p>
          <a:p>
            <a:pPr marL="158750" indent="0" rtl="0">
              <a:spcBef>
                <a:spcPts val="0"/>
              </a:spcBef>
              <a:spcAft>
                <a:spcPts val="0"/>
              </a:spcAft>
              <a:buNone/>
            </a:pPr>
            <a:r>
              <a:rPr lang="ja-JP" altLang="en-US" sz="1100" b="0" i="0" u="none" strike="noStrike">
                <a:solidFill>
                  <a:srgbClr val="000000"/>
                </a:solidFill>
                <a:effectLst/>
                <a:latin typeface="Arial" panose="020B0604020202020204" pitchFamily="34" charset="0"/>
              </a:rPr>
              <a:t>ではこれらの機能について詳しく見ていきましょう。</a:t>
            </a:r>
            <a:endParaRPr lang="ja-JP" altLang="en-US" b="0">
              <a:effectLst/>
            </a:endParaRPr>
          </a:p>
          <a:p>
            <a:pPr marL="158750" indent="0" rtl="0">
              <a:spcBef>
                <a:spcPts val="0"/>
              </a:spcBef>
              <a:spcAft>
                <a:spcPts val="0"/>
              </a:spcAft>
              <a:buNone/>
            </a:pPr>
            <a:r>
              <a:rPr lang="en-US" altLang="ja-JP" sz="1100" b="0" i="0" u="none" strike="noStrike" dirty="0">
                <a:solidFill>
                  <a:srgbClr val="000000"/>
                </a:solidFill>
                <a:effectLst/>
                <a:latin typeface="Arial" panose="020B0604020202020204" pitchFamily="34" charset="0"/>
              </a:rPr>
              <a:t>(3:10)</a:t>
            </a:r>
            <a:endParaRPr lang="ja-JP" altLang="en-US" b="0">
              <a:effectLst/>
            </a:endParaRPr>
          </a:p>
          <a:p>
            <a:pPr marL="0" lvl="0" indent="0" algn="l" rtl="0">
              <a:spcBef>
                <a:spcPts val="0"/>
              </a:spcBef>
              <a:spcAft>
                <a:spcPts val="0"/>
              </a:spcAft>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2427983f0b6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2427983f0b6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rtl="0">
              <a:spcBef>
                <a:spcPts val="0"/>
              </a:spcBef>
              <a:spcAft>
                <a:spcPts val="0"/>
              </a:spcAft>
              <a:buNone/>
            </a:pPr>
            <a:r>
              <a:rPr lang="ja-JP" altLang="en-US" sz="1800" b="0" i="0" u="none" strike="noStrike">
                <a:solidFill>
                  <a:srgbClr val="000000"/>
                </a:solidFill>
                <a:effectLst/>
                <a:latin typeface="Arial" panose="020B0604020202020204" pitchFamily="34" charset="0"/>
              </a:rPr>
              <a:t>まずはメインの機能となるチャットからタスクボードを生成する機能となります。</a:t>
            </a:r>
            <a:endParaRPr lang="ja-JP" altLang="en-US" b="0">
              <a:effectLst/>
            </a:endParaRPr>
          </a:p>
          <a:p>
            <a:pPr marL="158750" indent="0" rtl="0">
              <a:spcBef>
                <a:spcPts val="0"/>
              </a:spcBef>
              <a:spcAft>
                <a:spcPts val="0"/>
              </a:spcAft>
              <a:buNone/>
            </a:pPr>
            <a:r>
              <a:rPr lang="ja-JP" altLang="en-US" sz="1800" b="0" i="0" u="none" strike="noStrike">
                <a:solidFill>
                  <a:srgbClr val="000000"/>
                </a:solidFill>
                <a:effectLst/>
                <a:latin typeface="Arial" panose="020B0604020202020204" pitchFamily="34" charset="0"/>
              </a:rPr>
              <a:t>タスクには進捗率、仕事のタグ、業務の詳細、現在の深刻度が作成されます。</a:t>
            </a:r>
            <a:endParaRPr lang="ja-JP" altLang="en-US" b="0">
              <a:effectLst/>
            </a:endParaRPr>
          </a:p>
          <a:p>
            <a:pPr marL="158750" indent="0" rtl="0">
              <a:spcBef>
                <a:spcPts val="0"/>
              </a:spcBef>
              <a:spcAft>
                <a:spcPts val="0"/>
              </a:spcAft>
              <a:buNone/>
            </a:pPr>
            <a:r>
              <a:rPr lang="ja-JP" altLang="en-US" sz="1800" b="0" i="0" u="none" strike="noStrike">
                <a:solidFill>
                  <a:srgbClr val="000000"/>
                </a:solidFill>
                <a:effectLst/>
                <a:latin typeface="Arial" panose="020B0604020202020204" pitchFamily="34" charset="0"/>
              </a:rPr>
              <a:t>チャットへの入力はテキストと音声入力の両方に対応しており、手が離せない作業の時でも簡単にタスクを生成可能です。</a:t>
            </a:r>
            <a:endParaRPr lang="ja-JP" altLang="en-US" b="0">
              <a:effectLst/>
            </a:endParaRPr>
          </a:p>
          <a:p>
            <a:pPr marL="158750" indent="0" rtl="0">
              <a:spcBef>
                <a:spcPts val="0"/>
              </a:spcBef>
              <a:spcAft>
                <a:spcPts val="0"/>
              </a:spcAft>
              <a:buNone/>
            </a:pPr>
            <a:r>
              <a:rPr lang="en-US" altLang="ja-JP" sz="1800" b="0" i="0" u="none" strike="noStrike" dirty="0">
                <a:solidFill>
                  <a:srgbClr val="000000"/>
                </a:solidFill>
                <a:effectLst/>
                <a:latin typeface="Arial" panose="020B0604020202020204" pitchFamily="34" charset="0"/>
              </a:rPr>
              <a:t>(3:30)</a:t>
            </a:r>
            <a:br>
              <a:rPr lang="ja-JP" altLang="en-US"/>
            </a:br>
            <a:br>
              <a:rPr lang="ja-JP" altLang="en-US"/>
            </a:b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2427983f0b6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2427983f0b6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rtl="0">
              <a:spcBef>
                <a:spcPts val="0"/>
              </a:spcBef>
              <a:spcAft>
                <a:spcPts val="0"/>
              </a:spcAft>
              <a:buNone/>
            </a:pPr>
            <a:r>
              <a:rPr lang="ja-JP" altLang="en-US" sz="1800" b="0" i="0" u="none" strike="noStrike">
                <a:solidFill>
                  <a:srgbClr val="000000"/>
                </a:solidFill>
                <a:effectLst/>
                <a:latin typeface="Arial" panose="020B0604020202020204" pitchFamily="34" charset="0"/>
              </a:rPr>
              <a:t>また、作成されたタスクから部署やユーザー個人のタスク状況や、深刻度を可視化します。</a:t>
            </a:r>
            <a:endParaRPr lang="ja-JP" altLang="en-US" b="0">
              <a:effectLst/>
            </a:endParaRPr>
          </a:p>
          <a:p>
            <a:pPr marL="158750" indent="0" rtl="0">
              <a:spcBef>
                <a:spcPts val="0"/>
              </a:spcBef>
              <a:spcAft>
                <a:spcPts val="0"/>
              </a:spcAft>
              <a:buNone/>
            </a:pPr>
            <a:r>
              <a:rPr lang="ja-JP" altLang="en-US" sz="1800" b="0" i="0" u="none" strike="noStrike">
                <a:solidFill>
                  <a:srgbClr val="000000"/>
                </a:solidFill>
                <a:effectLst/>
                <a:latin typeface="Arial" panose="020B0604020202020204" pitchFamily="34" charset="0"/>
              </a:rPr>
              <a:t>深刻度の推移をグラフで確認することが可能となり、業務の分担がしやすくなります。</a:t>
            </a:r>
            <a:endParaRPr lang="ja-JP" altLang="en-US" b="0">
              <a:effectLst/>
            </a:endParaRPr>
          </a:p>
          <a:p>
            <a:pPr marL="158750" indent="0" rtl="0">
              <a:spcBef>
                <a:spcPts val="0"/>
              </a:spcBef>
              <a:spcAft>
                <a:spcPts val="0"/>
              </a:spcAft>
              <a:buNone/>
            </a:pPr>
            <a:br>
              <a:rPr lang="ja-JP" altLang="en-US" b="0">
                <a:effectLst/>
              </a:rPr>
            </a:br>
            <a:r>
              <a:rPr lang="ja-JP" altLang="en-US" sz="1800" b="0" i="0" u="none" strike="noStrike">
                <a:solidFill>
                  <a:srgbClr val="000000"/>
                </a:solidFill>
                <a:effectLst/>
                <a:latin typeface="Arial" panose="020B0604020202020204" pitchFamily="34" charset="0"/>
              </a:rPr>
              <a:t>また、</a:t>
            </a:r>
            <a:r>
              <a:rPr lang="en" altLang="ja-JP" sz="1800" b="0" i="0" u="none" strike="noStrike" dirty="0" err="1">
                <a:solidFill>
                  <a:srgbClr val="000000"/>
                </a:solidFill>
                <a:effectLst/>
                <a:latin typeface="Arial" panose="020B0604020202020204" pitchFamily="34" charset="0"/>
              </a:rPr>
              <a:t>tarako</a:t>
            </a:r>
            <a:r>
              <a:rPr lang="ja-JP" altLang="en-US" sz="1800" b="0" i="0" u="none" strike="noStrike">
                <a:solidFill>
                  <a:srgbClr val="000000"/>
                </a:solidFill>
                <a:effectLst/>
                <a:latin typeface="Arial" panose="020B0604020202020204" pitchFamily="34" charset="0"/>
              </a:rPr>
              <a:t>を利用することで、誰にどんな内容をいつ相談して良いかが簡単に知ることができます。</a:t>
            </a:r>
            <a:endParaRPr lang="ja-JP" altLang="en-US" b="0">
              <a:effectLst/>
            </a:endParaRPr>
          </a:p>
          <a:p>
            <a:pPr marL="158750" indent="0" rtl="0">
              <a:spcBef>
                <a:spcPts val="0"/>
              </a:spcBef>
              <a:spcAft>
                <a:spcPts val="0"/>
              </a:spcAft>
              <a:buNone/>
            </a:pPr>
            <a:r>
              <a:rPr lang="ja-JP" altLang="en-US" sz="1800" b="0" i="0" u="none" strike="noStrike">
                <a:solidFill>
                  <a:srgbClr val="000000"/>
                </a:solidFill>
                <a:effectLst/>
                <a:latin typeface="Arial" panose="020B0604020202020204" pitchFamily="34" charset="0"/>
              </a:rPr>
              <a:t>例えば、「</a:t>
            </a:r>
            <a:r>
              <a:rPr lang="en" altLang="ja-JP" sz="1800" b="0" i="0" u="none" strike="noStrike" dirty="0">
                <a:solidFill>
                  <a:srgbClr val="000000"/>
                </a:solidFill>
                <a:effectLst/>
                <a:latin typeface="Arial" panose="020B0604020202020204" pitchFamily="34" charset="0"/>
              </a:rPr>
              <a:t>A</a:t>
            </a:r>
            <a:r>
              <a:rPr lang="ja-JP" altLang="en-US" sz="1800" b="0" i="0" u="none" strike="noStrike">
                <a:solidFill>
                  <a:srgbClr val="000000"/>
                </a:solidFill>
                <a:effectLst/>
                <a:latin typeface="Arial" panose="020B0604020202020204" pitchFamily="34" charset="0"/>
              </a:rPr>
              <a:t>さんに質問したいけれど、今忙しいかなー</a:t>
            </a:r>
            <a:r>
              <a:rPr lang="en-US" altLang="ja-JP" sz="1800" b="0" i="0" u="none" strike="noStrike" dirty="0">
                <a:solidFill>
                  <a:srgbClr val="000000"/>
                </a:solidFill>
                <a:effectLst/>
                <a:latin typeface="Arial" panose="020B0604020202020204" pitchFamily="34" charset="0"/>
              </a:rPr>
              <a:t>…</a:t>
            </a:r>
            <a:r>
              <a:rPr lang="ja-JP" altLang="en-US" sz="1800" b="0" i="0" u="none" strike="noStrike">
                <a:solidFill>
                  <a:srgbClr val="000000"/>
                </a:solidFill>
                <a:effectLst/>
                <a:latin typeface="Arial" panose="020B0604020202020204" pitchFamily="34" charset="0"/>
              </a:rPr>
              <a:t>」といった悩みや、</a:t>
            </a:r>
            <a:endParaRPr lang="ja-JP" altLang="en-US" b="0">
              <a:effectLst/>
            </a:endParaRPr>
          </a:p>
          <a:p>
            <a:pPr marL="158750" indent="0" rtl="0">
              <a:spcBef>
                <a:spcPts val="0"/>
              </a:spcBef>
              <a:spcAft>
                <a:spcPts val="0"/>
              </a:spcAft>
              <a:buNone/>
            </a:pPr>
            <a:r>
              <a:rPr lang="ja-JP" altLang="en-US" sz="1800" b="0" i="0" u="none" strike="noStrike">
                <a:solidFill>
                  <a:srgbClr val="000000"/>
                </a:solidFill>
                <a:effectLst/>
                <a:latin typeface="Arial" panose="020B0604020202020204" pitchFamily="34" charset="0"/>
              </a:rPr>
              <a:t>「この仕事って</a:t>
            </a:r>
            <a:r>
              <a:rPr lang="en" altLang="ja-JP" sz="1800" b="0" i="0" u="none" strike="noStrike" dirty="0">
                <a:solidFill>
                  <a:srgbClr val="000000"/>
                </a:solidFill>
                <a:effectLst/>
                <a:latin typeface="Arial" panose="020B0604020202020204" pitchFamily="34" charset="0"/>
              </a:rPr>
              <a:t>B</a:t>
            </a:r>
            <a:r>
              <a:rPr lang="ja-JP" altLang="en-US" sz="1800" b="0" i="0" u="none" strike="noStrike">
                <a:solidFill>
                  <a:srgbClr val="000000"/>
                </a:solidFill>
                <a:effectLst/>
                <a:latin typeface="Arial" panose="020B0604020202020204" pitchFamily="34" charset="0"/>
              </a:rPr>
              <a:t>さんと</a:t>
            </a:r>
            <a:r>
              <a:rPr lang="en" altLang="ja-JP" sz="1800" b="0" i="0" u="none" strike="noStrike" dirty="0">
                <a:solidFill>
                  <a:srgbClr val="000000"/>
                </a:solidFill>
                <a:effectLst/>
                <a:latin typeface="Arial" panose="020B0604020202020204" pitchFamily="34" charset="0"/>
              </a:rPr>
              <a:t>C</a:t>
            </a:r>
            <a:r>
              <a:rPr lang="ja-JP" altLang="en-US" sz="1800" b="0" i="0" u="none" strike="noStrike">
                <a:solidFill>
                  <a:srgbClr val="000000"/>
                </a:solidFill>
                <a:effectLst/>
                <a:latin typeface="Arial" panose="020B0604020202020204" pitchFamily="34" charset="0"/>
              </a:rPr>
              <a:t>さんどっちが担当していたっけ？」といった悩みがあっても、</a:t>
            </a:r>
            <a:endParaRPr lang="ja-JP" altLang="en-US" b="0">
              <a:effectLst/>
            </a:endParaRPr>
          </a:p>
          <a:p>
            <a:pPr marL="158750" indent="0" rtl="0">
              <a:spcBef>
                <a:spcPts val="0"/>
              </a:spcBef>
              <a:spcAft>
                <a:spcPts val="0"/>
              </a:spcAft>
              <a:buNone/>
            </a:pPr>
            <a:r>
              <a:rPr lang="en" altLang="ja-JP" sz="1800" b="0" i="0" u="none" strike="noStrike" dirty="0" err="1">
                <a:solidFill>
                  <a:srgbClr val="000000"/>
                </a:solidFill>
                <a:effectLst/>
                <a:latin typeface="Arial" panose="020B0604020202020204" pitchFamily="34" charset="0"/>
              </a:rPr>
              <a:t>tarako</a:t>
            </a:r>
            <a:r>
              <a:rPr lang="ja-JP" altLang="en-US" sz="1800" b="0" i="0" u="none" strike="noStrike">
                <a:solidFill>
                  <a:srgbClr val="000000"/>
                </a:solidFill>
                <a:effectLst/>
                <a:latin typeface="Arial" panose="020B0604020202020204" pitchFamily="34" charset="0"/>
              </a:rPr>
              <a:t>を利用すれば全部解決できるということです！</a:t>
            </a:r>
            <a:endParaRPr lang="en-US" altLang="ja-JP" sz="1800" b="0" i="0" u="none" strike="noStrike" dirty="0">
              <a:solidFill>
                <a:srgbClr val="000000"/>
              </a:solidFill>
              <a:effectLst/>
              <a:latin typeface="Arial" panose="020B0604020202020204" pitchFamily="34" charset="0"/>
            </a:endParaRPr>
          </a:p>
          <a:p>
            <a:pPr marL="158750" indent="0" rtl="0">
              <a:spcBef>
                <a:spcPts val="0"/>
              </a:spcBef>
              <a:spcAft>
                <a:spcPts val="0"/>
              </a:spcAft>
              <a:buNone/>
            </a:pPr>
            <a:r>
              <a:rPr lang="en-US" altLang="ja-JP" sz="1800" b="0" i="0" u="none" strike="noStrike" dirty="0">
                <a:solidFill>
                  <a:srgbClr val="000000"/>
                </a:solidFill>
                <a:effectLst/>
                <a:latin typeface="Arial" panose="020B0604020202020204" pitchFamily="34" charset="0"/>
              </a:rPr>
              <a:t>(4:00)</a:t>
            </a:r>
            <a:br>
              <a:rPr lang="ja-JP" altLang="en-US"/>
            </a:b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2427983f0b6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2427983f0b6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rtl="0">
              <a:spcBef>
                <a:spcPts val="0"/>
              </a:spcBef>
              <a:spcAft>
                <a:spcPts val="0"/>
              </a:spcAft>
              <a:buNone/>
            </a:pPr>
            <a:r>
              <a:rPr lang="ja-JP" altLang="en-US" sz="1800" b="0" i="0" u="none" strike="noStrike">
                <a:solidFill>
                  <a:srgbClr val="000000"/>
                </a:solidFill>
                <a:effectLst/>
                <a:latin typeface="Arial" panose="020B0604020202020204" pitchFamily="34" charset="0"/>
              </a:rPr>
              <a:t>さらに，深刻な社員の日報やタスクが生成された際に，上司にリアルタイムで通知が届くようになっています．</a:t>
            </a:r>
            <a:endParaRPr lang="en-US" altLang="ja-JP" sz="1800" b="0" i="0" u="none" strike="noStrike" dirty="0">
              <a:solidFill>
                <a:srgbClr val="000000"/>
              </a:solidFill>
              <a:effectLst/>
              <a:latin typeface="Arial" panose="020B0604020202020204" pitchFamily="34" charset="0"/>
            </a:endParaRPr>
          </a:p>
          <a:p>
            <a:pPr marL="158750" indent="0" rtl="0">
              <a:spcBef>
                <a:spcPts val="0"/>
              </a:spcBef>
              <a:spcAft>
                <a:spcPts val="0"/>
              </a:spcAft>
              <a:buNone/>
            </a:pPr>
            <a:r>
              <a:rPr lang="ja-JP" altLang="en-US" sz="1800" b="0" i="0" u="none" strike="noStrike">
                <a:solidFill>
                  <a:srgbClr val="000000"/>
                </a:solidFill>
                <a:effectLst/>
                <a:latin typeface="Arial" panose="020B0604020202020204" pitchFamily="34" charset="0"/>
              </a:rPr>
              <a:t>そのため，部署のメンバーが忙しすぎて深刻な状態になる前に，上司はタスクの整理を行う事ができます！</a:t>
            </a:r>
            <a:endParaRPr lang="en-US" altLang="ja-JP" sz="1800" b="0" i="0" u="none" strike="noStrike" dirty="0">
              <a:solidFill>
                <a:srgbClr val="000000"/>
              </a:solidFill>
              <a:effectLst/>
              <a:latin typeface="Arial" panose="020B0604020202020204" pitchFamily="34" charset="0"/>
            </a:endParaRPr>
          </a:p>
          <a:p>
            <a:pPr marL="158750" indent="0" rtl="0">
              <a:spcBef>
                <a:spcPts val="0"/>
              </a:spcBef>
              <a:spcAft>
                <a:spcPts val="0"/>
              </a:spcAft>
              <a:buNone/>
            </a:pPr>
            <a:r>
              <a:rPr lang="en-US" altLang="ja-JP" sz="1800" b="0" i="0" u="none" strike="noStrike" dirty="0">
                <a:solidFill>
                  <a:srgbClr val="000000"/>
                </a:solidFill>
                <a:effectLst/>
                <a:latin typeface="Arial" panose="020B0604020202020204" pitchFamily="34" charset="0"/>
              </a:rPr>
              <a:t>(4:20)</a:t>
            </a:r>
            <a:endParaRPr dirty="0"/>
          </a:p>
        </p:txBody>
      </p:sp>
    </p:spTree>
    <p:extLst>
      <p:ext uri="{BB962C8B-B14F-4D97-AF65-F5344CB8AC3E}">
        <p14:creationId xmlns:p14="http://schemas.microsoft.com/office/powerpoint/2010/main" val="28230671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ja"/>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ja"/>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ja"/>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ja"/>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ja"/>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ja"/>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ja"/>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ja"/>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ja"/>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ja"/>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ja"/>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ja"/>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4.png"/><Relationship Id="rId7"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25.png"/><Relationship Id="rId5" Type="http://schemas.openxmlformats.org/officeDocument/2006/relationships/image" Target="../media/image10.png"/><Relationship Id="rId4" Type="http://schemas.microsoft.com/office/2007/relationships/hdphoto" Target="../media/hdphoto1.wdp"/></Relationships>
</file>

<file path=ppt/slides/_rels/slide12.xml.rels><?xml version="1.0" encoding="UTF-8" standalone="yes"?>
<Relationships xmlns="http://schemas.openxmlformats.org/package/2006/relationships"><Relationship Id="rId3" Type="http://schemas.openxmlformats.org/officeDocument/2006/relationships/hyperlink" Target="https://bit.ly/tarako-demo-02" TargetMode="External"/><Relationship Id="rId2" Type="http://schemas.openxmlformats.org/officeDocument/2006/relationships/hyperlink" Target="https://bit.ly/tarako-demo-01" TargetMode="External"/><Relationship Id="rId1" Type="http://schemas.openxmlformats.org/officeDocument/2006/relationships/slideLayout" Target="../slideLayouts/slideLayout3.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8" Type="http://schemas.openxmlformats.org/officeDocument/2006/relationships/image" Target="../media/image7.emf"/><Relationship Id="rId3" Type="http://schemas.openxmlformats.org/officeDocument/2006/relationships/image" Target="../media/image2.jpg"/><Relationship Id="rId7" Type="http://schemas.openxmlformats.org/officeDocument/2006/relationships/image" Target="../media/image6.emf"/><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8.jpg"/><Relationship Id="rId7" Type="http://schemas.openxmlformats.org/officeDocument/2006/relationships/image" Target="../media/image7.emf"/><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6.emf"/><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10.png"/><Relationship Id="rId7"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5.png"/><Relationship Id="rId10" Type="http://schemas.openxmlformats.org/officeDocument/2006/relationships/image" Target="../media/image15.png"/><Relationship Id="rId4" Type="http://schemas.openxmlformats.org/officeDocument/2006/relationships/image" Target="../media/image11.emf"/><Relationship Id="rId9"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6.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17.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image" Target="../media/image21.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5" name="Google Shape;55;p13"/>
          <p:cNvSpPr txBox="1"/>
          <p:nvPr/>
        </p:nvSpPr>
        <p:spPr>
          <a:xfrm>
            <a:off x="3125213" y="4052916"/>
            <a:ext cx="5520206" cy="1230506"/>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ja-JP" altLang="en-US">
                <a:solidFill>
                  <a:schemeClr val="bg2"/>
                </a:solidFill>
                <a:latin typeface="Meiryo" panose="020B0604030504040204" pitchFamily="34" charset="-128"/>
                <a:ea typeface="Meiryo" panose="020B0604030504040204" pitchFamily="34" charset="-128"/>
              </a:rPr>
              <a:t>チーム</a:t>
            </a:r>
            <a:r>
              <a:rPr lang="en-US" altLang="ja-JP" dirty="0" err="1">
                <a:solidFill>
                  <a:schemeClr val="bg2"/>
                </a:solidFill>
                <a:latin typeface="Meiryo" panose="020B0604030504040204" pitchFamily="34" charset="-128"/>
                <a:ea typeface="Meiryo" panose="020B0604030504040204" pitchFamily="34" charset="-128"/>
              </a:rPr>
              <a:t>Tarako</a:t>
            </a:r>
            <a:r>
              <a:rPr lang="ja-JP" altLang="en-US">
                <a:solidFill>
                  <a:schemeClr val="bg2"/>
                </a:solidFill>
                <a:latin typeface="Meiryo" panose="020B0604030504040204" pitchFamily="34" charset="-128"/>
                <a:ea typeface="Meiryo" panose="020B0604030504040204" pitchFamily="34" charset="-128"/>
              </a:rPr>
              <a:t>（豊橋技術科学大学大学院）</a:t>
            </a:r>
            <a:endParaRPr lang="en-US" altLang="ja-JP" dirty="0">
              <a:solidFill>
                <a:schemeClr val="bg2"/>
              </a:solidFill>
              <a:latin typeface="Meiryo" panose="020B0604030504040204" pitchFamily="34" charset="-128"/>
              <a:ea typeface="Meiryo" panose="020B0604030504040204" pitchFamily="34" charset="-128"/>
            </a:endParaRPr>
          </a:p>
          <a:p>
            <a:pPr marL="0" lvl="0" indent="0" algn="l" rtl="0">
              <a:spcBef>
                <a:spcPts val="0"/>
              </a:spcBef>
              <a:spcAft>
                <a:spcPts val="0"/>
              </a:spcAft>
              <a:buClr>
                <a:schemeClr val="dk1"/>
              </a:buClr>
              <a:buSzPts val="1100"/>
              <a:buFont typeface="Arial"/>
              <a:buNone/>
            </a:pPr>
            <a:endParaRPr lang="en-US" altLang="ja-JP" dirty="0">
              <a:solidFill>
                <a:schemeClr val="bg2"/>
              </a:solidFill>
              <a:latin typeface="Meiryo" panose="020B0604030504040204" pitchFamily="34" charset="-128"/>
              <a:ea typeface="Meiryo" panose="020B0604030504040204" pitchFamily="34" charset="-128"/>
            </a:endParaRPr>
          </a:p>
          <a:p>
            <a:pPr marL="0" lvl="0" indent="0" algn="l" rtl="0">
              <a:spcBef>
                <a:spcPts val="0"/>
              </a:spcBef>
              <a:spcAft>
                <a:spcPts val="0"/>
              </a:spcAft>
              <a:buClr>
                <a:schemeClr val="dk1"/>
              </a:buClr>
              <a:buSzPts val="1100"/>
              <a:buFont typeface="Arial"/>
              <a:buNone/>
            </a:pPr>
            <a:r>
              <a:rPr lang="ja" altLang="en-US" dirty="0">
                <a:solidFill>
                  <a:schemeClr val="bg2"/>
                </a:solidFill>
                <a:latin typeface="Meiryo" panose="020B0604030504040204" pitchFamily="34" charset="-128"/>
                <a:ea typeface="Meiryo" panose="020B0604030504040204" pitchFamily="34" charset="-128"/>
              </a:rPr>
              <a:t>東山株式会社</a:t>
            </a:r>
            <a:endParaRPr lang="en-US" altLang="ja" sz="1400" dirty="0">
              <a:solidFill>
                <a:schemeClr val="bg2"/>
              </a:solidFill>
              <a:latin typeface="Meiryo" panose="020B0604030504040204" pitchFamily="34" charset="-128"/>
              <a:ea typeface="Meiryo" panose="020B0604030504040204" pitchFamily="34" charset="-128"/>
            </a:endParaRPr>
          </a:p>
          <a:p>
            <a:pPr marL="0" lvl="0" indent="0" algn="l" rtl="0">
              <a:spcBef>
                <a:spcPts val="0"/>
              </a:spcBef>
              <a:spcAft>
                <a:spcPts val="0"/>
              </a:spcAft>
              <a:buClr>
                <a:schemeClr val="dk1"/>
              </a:buClr>
              <a:buSzPts val="1100"/>
              <a:buFont typeface="Arial"/>
              <a:buNone/>
            </a:pPr>
            <a:r>
              <a:rPr lang="en-US" altLang="ja" sz="1400" dirty="0">
                <a:solidFill>
                  <a:schemeClr val="bg2"/>
                </a:solidFill>
                <a:latin typeface="Meiryo" panose="020B0604030504040204" pitchFamily="34" charset="-128"/>
                <a:ea typeface="Meiryo" panose="020B0604030504040204" pitchFamily="34" charset="-128"/>
              </a:rPr>
              <a:t>〜</a:t>
            </a:r>
            <a:r>
              <a:rPr lang="ja" altLang="ja-JP" sz="1400" dirty="0">
                <a:solidFill>
                  <a:schemeClr val="bg2"/>
                </a:solidFill>
                <a:latin typeface="Meiryo" panose="020B0604030504040204" pitchFamily="34" charset="-128"/>
                <a:ea typeface="Meiryo" panose="020B0604030504040204" pitchFamily="34" charset="-128"/>
              </a:rPr>
              <a:t>AIと共存して従業員 が Well-being に働ける環境を作ろう</a:t>
            </a:r>
            <a:r>
              <a:rPr lang="en-US" altLang="ja" sz="1400" dirty="0">
                <a:solidFill>
                  <a:schemeClr val="bg2"/>
                </a:solidFill>
                <a:latin typeface="Meiryo" panose="020B0604030504040204" pitchFamily="34" charset="-128"/>
                <a:ea typeface="Meiryo" panose="020B0604030504040204" pitchFamily="34" charset="-128"/>
              </a:rPr>
              <a:t>〜</a:t>
            </a:r>
            <a:endParaRPr lang="en-US" altLang="ja-JP" dirty="0">
              <a:solidFill>
                <a:schemeClr val="bg2"/>
              </a:solidFill>
              <a:latin typeface="Meiryo" panose="020B0604030504040204" pitchFamily="34" charset="-128"/>
              <a:ea typeface="Meiryo" panose="020B0604030504040204" pitchFamily="34" charset="-128"/>
            </a:endParaRPr>
          </a:p>
        </p:txBody>
      </p:sp>
      <p:pic>
        <p:nvPicPr>
          <p:cNvPr id="56" name="Google Shape;56;p13"/>
          <p:cNvPicPr preferRelativeResize="0"/>
          <p:nvPr/>
        </p:nvPicPr>
        <p:blipFill rotWithShape="1">
          <a:blip r:embed="rId3">
            <a:alphaModFix/>
          </a:blip>
          <a:srcRect t="25766"/>
          <a:stretch/>
        </p:blipFill>
        <p:spPr>
          <a:xfrm>
            <a:off x="203774" y="1264259"/>
            <a:ext cx="8736451" cy="2577700"/>
          </a:xfrm>
          <a:prstGeom prst="rect">
            <a:avLst/>
          </a:prstGeom>
          <a:noFill/>
          <a:ln>
            <a:noFill/>
          </a:ln>
        </p:spPr>
      </p:pic>
      <p:cxnSp>
        <p:nvCxnSpPr>
          <p:cNvPr id="6" name="直線コネクタ 5">
            <a:extLst>
              <a:ext uri="{FF2B5EF4-FFF2-40B4-BE49-F238E27FC236}">
                <a16:creationId xmlns:a16="http://schemas.microsoft.com/office/drawing/2014/main" id="{B2B22615-47BD-1082-1BC9-34912B6B9420}"/>
              </a:ext>
            </a:extLst>
          </p:cNvPr>
          <p:cNvCxnSpPr>
            <a:cxnSpLocks/>
          </p:cNvCxnSpPr>
          <p:nvPr/>
        </p:nvCxnSpPr>
        <p:spPr>
          <a:xfrm>
            <a:off x="659567" y="3683297"/>
            <a:ext cx="7425128" cy="0"/>
          </a:xfrm>
          <a:prstGeom prst="line">
            <a:avLst/>
          </a:prstGeom>
          <a:ln w="38100">
            <a:solidFill>
              <a:schemeClr val="tx1">
                <a:lumMod val="50000"/>
                <a:lumOff val="50000"/>
              </a:schemeClr>
            </a:solidFill>
          </a:ln>
        </p:spPr>
        <p:style>
          <a:lnRef idx="1">
            <a:schemeClr val="dk1"/>
          </a:lnRef>
          <a:fillRef idx="0">
            <a:schemeClr val="dk1"/>
          </a:fillRef>
          <a:effectRef idx="0">
            <a:schemeClr val="dk1"/>
          </a:effectRef>
          <a:fontRef idx="minor">
            <a:schemeClr val="tx1"/>
          </a:fontRef>
        </p:style>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18"/>
          <p:cNvSpPr txBox="1">
            <a:spLocks noGrp="1"/>
          </p:cNvSpPr>
          <p:nvPr>
            <p:ph type="body" idx="1"/>
          </p:nvPr>
        </p:nvSpPr>
        <p:spPr>
          <a:xfrm>
            <a:off x="180000" y="180000"/>
            <a:ext cx="8576400" cy="499132"/>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ja" sz="2400" dirty="0">
                <a:solidFill>
                  <a:schemeClr val="dk1"/>
                </a:solidFill>
                <a:latin typeface="Meiryo" panose="020B0604030504040204" pitchFamily="34" charset="-128"/>
                <a:ea typeface="Meiryo" panose="020B0604030504040204" pitchFamily="34" charset="-128"/>
              </a:rPr>
              <a:t>音声から自分の気持ちや感情を分析して日報作成</a:t>
            </a:r>
            <a:endParaRPr sz="2400" dirty="0">
              <a:solidFill>
                <a:schemeClr val="dk1"/>
              </a:solidFill>
              <a:latin typeface="Meiryo" panose="020B0604030504040204" pitchFamily="34" charset="-128"/>
              <a:ea typeface="Meiryo" panose="020B0604030504040204" pitchFamily="34" charset="-128"/>
            </a:endParaRPr>
          </a:p>
        </p:txBody>
      </p:sp>
      <p:grpSp>
        <p:nvGrpSpPr>
          <p:cNvPr id="140" name="Google Shape;140;p18"/>
          <p:cNvGrpSpPr/>
          <p:nvPr/>
        </p:nvGrpSpPr>
        <p:grpSpPr>
          <a:xfrm>
            <a:off x="8298150" y="142200"/>
            <a:ext cx="679250" cy="598124"/>
            <a:chOff x="8169625" y="90675"/>
            <a:chExt cx="679250" cy="598124"/>
          </a:xfrm>
        </p:grpSpPr>
        <p:pic>
          <p:nvPicPr>
            <p:cNvPr id="141" name="Google Shape;141;p18"/>
            <p:cNvPicPr preferRelativeResize="0"/>
            <p:nvPr/>
          </p:nvPicPr>
          <p:blipFill rotWithShape="1">
            <a:blip r:embed="rId3">
              <a:alphaModFix/>
            </a:blip>
            <a:srcRect l="15680" t="22215" r="12655" b="22998"/>
            <a:stretch/>
          </p:blipFill>
          <p:spPr>
            <a:xfrm>
              <a:off x="8169625" y="90675"/>
              <a:ext cx="679250" cy="354425"/>
            </a:xfrm>
            <a:prstGeom prst="rect">
              <a:avLst/>
            </a:prstGeom>
            <a:noFill/>
            <a:ln>
              <a:noFill/>
            </a:ln>
          </p:spPr>
        </p:pic>
        <p:pic>
          <p:nvPicPr>
            <p:cNvPr id="142" name="Google Shape;142;p18"/>
            <p:cNvPicPr preferRelativeResize="0"/>
            <p:nvPr/>
          </p:nvPicPr>
          <p:blipFill>
            <a:blip r:embed="rId4">
              <a:alphaModFix/>
            </a:blip>
            <a:stretch>
              <a:fillRect/>
            </a:stretch>
          </p:blipFill>
          <p:spPr>
            <a:xfrm>
              <a:off x="8185101" y="499324"/>
              <a:ext cx="648300" cy="189475"/>
            </a:xfrm>
            <a:prstGeom prst="rect">
              <a:avLst/>
            </a:prstGeom>
            <a:noFill/>
            <a:ln>
              <a:noFill/>
            </a:ln>
          </p:spPr>
        </p:pic>
      </p:grpSp>
      <p:pic>
        <p:nvPicPr>
          <p:cNvPr id="144" name="Google Shape;144;p18"/>
          <p:cNvPicPr preferRelativeResize="0"/>
          <p:nvPr/>
        </p:nvPicPr>
        <p:blipFill>
          <a:blip r:embed="rId5">
            <a:alphaModFix/>
          </a:blip>
          <a:stretch>
            <a:fillRect/>
          </a:stretch>
        </p:blipFill>
        <p:spPr>
          <a:xfrm>
            <a:off x="255500" y="924266"/>
            <a:ext cx="4079101" cy="3829534"/>
          </a:xfrm>
          <a:prstGeom prst="rect">
            <a:avLst/>
          </a:prstGeom>
          <a:noFill/>
          <a:ln>
            <a:noFill/>
          </a:ln>
        </p:spPr>
      </p:pic>
      <p:sp>
        <p:nvSpPr>
          <p:cNvPr id="2" name="Google Shape;90;p15">
            <a:extLst>
              <a:ext uri="{FF2B5EF4-FFF2-40B4-BE49-F238E27FC236}">
                <a16:creationId xmlns:a16="http://schemas.microsoft.com/office/drawing/2014/main" id="{EBF11BD8-CAEB-E4DC-DB25-2C9844DD5EF0}"/>
              </a:ext>
            </a:extLst>
          </p:cNvPr>
          <p:cNvSpPr/>
          <p:nvPr/>
        </p:nvSpPr>
        <p:spPr>
          <a:xfrm flipH="1">
            <a:off x="4295504" y="2356340"/>
            <a:ext cx="552994" cy="798612"/>
          </a:xfrm>
          <a:prstGeom prst="leftArrow">
            <a:avLst>
              <a:gd name="adj1" fmla="val 50000"/>
              <a:gd name="adj2" fmla="val 50000"/>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4" name="図 3" descr="グラフィカル ユーザー インターフェイス, テキスト, アプリケーション&#10;&#10;自動的に生成された説明">
            <a:extLst>
              <a:ext uri="{FF2B5EF4-FFF2-40B4-BE49-F238E27FC236}">
                <a16:creationId xmlns:a16="http://schemas.microsoft.com/office/drawing/2014/main" id="{C2390108-CFB3-0D23-35B9-4AC0130FE629}"/>
              </a:ext>
            </a:extLst>
          </p:cNvPr>
          <p:cNvPicPr>
            <a:picLocks noChangeAspect="1"/>
          </p:cNvPicPr>
          <p:nvPr/>
        </p:nvPicPr>
        <p:blipFill>
          <a:blip r:embed="rId6"/>
          <a:stretch>
            <a:fillRect/>
          </a:stretch>
        </p:blipFill>
        <p:spPr>
          <a:xfrm>
            <a:off x="4809401" y="874867"/>
            <a:ext cx="4079101" cy="3878933"/>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46" name="円/楕円 45">
            <a:extLst>
              <a:ext uri="{FF2B5EF4-FFF2-40B4-BE49-F238E27FC236}">
                <a16:creationId xmlns:a16="http://schemas.microsoft.com/office/drawing/2014/main" id="{0F64E2DC-4585-2888-8CBB-46C2994B0D19}"/>
              </a:ext>
            </a:extLst>
          </p:cNvPr>
          <p:cNvSpPr/>
          <p:nvPr/>
        </p:nvSpPr>
        <p:spPr>
          <a:xfrm>
            <a:off x="3245538" y="1388419"/>
            <a:ext cx="2652922" cy="2652922"/>
          </a:xfrm>
          <a:prstGeom prst="ellipse">
            <a:avLst/>
          </a:prstGeom>
          <a:solidFill>
            <a:srgbClr val="F2C6DE"/>
          </a:solidFill>
          <a:ln>
            <a:noFill/>
          </a:ln>
          <a:effectLst>
            <a:softEdge rad="558706"/>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角丸四角形 39">
            <a:extLst>
              <a:ext uri="{FF2B5EF4-FFF2-40B4-BE49-F238E27FC236}">
                <a16:creationId xmlns:a16="http://schemas.microsoft.com/office/drawing/2014/main" id="{D299F4C9-95E0-12E8-ADE9-29DAD4E15B19}"/>
              </a:ext>
            </a:extLst>
          </p:cNvPr>
          <p:cNvSpPr/>
          <p:nvPr/>
        </p:nvSpPr>
        <p:spPr>
          <a:xfrm>
            <a:off x="2591869" y="3468781"/>
            <a:ext cx="995917" cy="1051187"/>
          </a:xfrm>
          <a:prstGeom prst="roundRect">
            <a:avLst/>
          </a:prstGeom>
          <a:solidFill>
            <a:schemeClr val="bg1">
              <a:lumMod val="95000"/>
            </a:schemeClr>
          </a:solidFill>
          <a:ln w="12700">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6" name="Google Shape;186;p22"/>
          <p:cNvSpPr txBox="1">
            <a:spLocks noGrp="1"/>
          </p:cNvSpPr>
          <p:nvPr>
            <p:ph type="title"/>
          </p:nvPr>
        </p:nvSpPr>
        <p:spPr>
          <a:xfrm>
            <a:off x="180000" y="180000"/>
            <a:ext cx="5136279"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ja" sz="2400" dirty="0">
                <a:latin typeface="Meiryo" panose="020B0604030504040204" pitchFamily="34" charset="-128"/>
                <a:ea typeface="Meiryo" panose="020B0604030504040204" pitchFamily="34" charset="-128"/>
              </a:rPr>
              <a:t>今後実装したい機能</a:t>
            </a:r>
            <a:endParaRPr sz="2400" dirty="0">
              <a:latin typeface="Meiryo" panose="020B0604030504040204" pitchFamily="34" charset="-128"/>
              <a:ea typeface="Meiryo" panose="020B0604030504040204" pitchFamily="34" charset="-128"/>
            </a:endParaRPr>
          </a:p>
        </p:txBody>
      </p:sp>
      <p:sp>
        <p:nvSpPr>
          <p:cNvPr id="187" name="Google Shape;187;p22"/>
          <p:cNvSpPr txBox="1">
            <a:spLocks noGrp="1"/>
          </p:cNvSpPr>
          <p:nvPr>
            <p:ph type="body" idx="1"/>
          </p:nvPr>
        </p:nvSpPr>
        <p:spPr>
          <a:xfrm>
            <a:off x="180000" y="804832"/>
            <a:ext cx="3590448" cy="466499"/>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ja" b="1" dirty="0">
                <a:latin typeface="Meiryo" panose="020B0604030504040204" pitchFamily="34" charset="-128"/>
                <a:ea typeface="Meiryo" panose="020B0604030504040204" pitchFamily="34" charset="-128"/>
              </a:rPr>
              <a:t>チャットボットの</a:t>
            </a:r>
            <a:r>
              <a:rPr lang="ja" altLang="en-US" b="1" dirty="0">
                <a:latin typeface="Meiryo" panose="020B0604030504040204" pitchFamily="34" charset="-128"/>
                <a:ea typeface="Meiryo" panose="020B0604030504040204" pitchFamily="34" charset="-128"/>
              </a:rPr>
              <a:t>自発的</a:t>
            </a:r>
            <a:r>
              <a:rPr lang="ja" b="1" dirty="0">
                <a:latin typeface="Meiryo" panose="020B0604030504040204" pitchFamily="34" charset="-128"/>
                <a:ea typeface="Meiryo" panose="020B0604030504040204" pitchFamily="34" charset="-128"/>
              </a:rPr>
              <a:t>な</a:t>
            </a:r>
            <a:r>
              <a:rPr lang="ja" altLang="en-US" b="1" dirty="0">
                <a:latin typeface="Meiryo" panose="020B0604030504040204" pitchFamily="34" charset="-128"/>
                <a:ea typeface="Meiryo" panose="020B0604030504040204" pitchFamily="34" charset="-128"/>
              </a:rPr>
              <a:t>応答</a:t>
            </a:r>
            <a:endParaRPr dirty="0">
              <a:latin typeface="Meiryo" panose="020B0604030504040204" pitchFamily="34" charset="-128"/>
              <a:ea typeface="Meiryo" panose="020B0604030504040204" pitchFamily="34" charset="-128"/>
            </a:endParaRPr>
          </a:p>
        </p:txBody>
      </p:sp>
      <p:sp>
        <p:nvSpPr>
          <p:cNvPr id="188" name="Google Shape;188;p22"/>
          <p:cNvSpPr txBox="1"/>
          <p:nvPr/>
        </p:nvSpPr>
        <p:spPr>
          <a:xfrm>
            <a:off x="5346873" y="-471181"/>
            <a:ext cx="2698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ja" b="1" dirty="0">
                <a:solidFill>
                  <a:srgbClr val="FF0000"/>
                </a:solidFill>
              </a:rPr>
              <a:t>もっと見やすく情報量落とす</a:t>
            </a:r>
            <a:endParaRPr b="1" dirty="0">
              <a:solidFill>
                <a:srgbClr val="FF0000"/>
              </a:solidFill>
            </a:endParaRPr>
          </a:p>
        </p:txBody>
      </p:sp>
      <p:pic>
        <p:nvPicPr>
          <p:cNvPr id="190" name="Google Shape;190;p22"/>
          <p:cNvPicPr preferRelativeResize="0"/>
          <p:nvPr/>
        </p:nvPicPr>
        <p:blipFill rotWithShape="1">
          <a:blip r:embed="rId3">
            <a:alphaModFix/>
            <a:extLst>
              <a:ext uri="{BEBA8EAE-BF5A-486C-A8C5-ECC9F3942E4B}">
                <a14:imgProps xmlns:a14="http://schemas.microsoft.com/office/drawing/2010/main">
                  <a14:imgLayer r:embed="rId4">
                    <a14:imgEffect>
                      <a14:backgroundRemoval t="26047" b="71860" l="17937" r="81905">
                        <a14:foregroundMark x1="17937" y1="57907" x2="17937" y2="57907"/>
                        <a14:foregroundMark x1="66825" y1="54419" x2="66825" y2="54419"/>
                        <a14:foregroundMark x1="58254" y1="56977" x2="58254" y2="56977"/>
                        <a14:foregroundMark x1="60635" y1="55349" x2="63810" y2="59535"/>
                        <a14:foregroundMark x1="67143" y1="56977" x2="54286" y2="60930"/>
                        <a14:foregroundMark x1="68095" y1="55349" x2="50476" y2="63953"/>
                        <a14:foregroundMark x1="69206" y1="58837" x2="52857" y2="66977"/>
                        <a14:foregroundMark x1="76032" y1="60465" x2="49683" y2="69070"/>
                        <a14:foregroundMark x1="49683" y1="69070" x2="64127" y2="69767"/>
                        <a14:foregroundMark x1="78889" y1="58140" x2="78889" y2="58140"/>
                        <a14:foregroundMark x1="80000" y1="58140" x2="80000" y2="58140"/>
                        <a14:foregroundMark x1="59841" y1="50233" x2="59841" y2="50233"/>
                        <a14:foregroundMark x1="63175" y1="51163" x2="63175" y2="51163"/>
                        <a14:foregroundMark x1="63175" y1="51163" x2="63175" y2="51163"/>
                        <a14:foregroundMark x1="62540" y1="56047" x2="62540" y2="56047"/>
                        <a14:foregroundMark x1="62381" y1="54651" x2="62381" y2="54651"/>
                        <a14:foregroundMark x1="60159" y1="49302" x2="72063" y2="54419"/>
                        <a14:foregroundMark x1="58413" y1="49302" x2="65238" y2="52558"/>
                        <a14:foregroundMark x1="75238" y1="33256" x2="76190" y2="33256"/>
                        <a14:foregroundMark x1="81905" y1="26047" x2="81905" y2="26977"/>
                        <a14:foregroundMark x1="82063" y1="44651" x2="80476" y2="42326"/>
                        <a14:foregroundMark x1="54444" y1="54186" x2="53810" y2="63721"/>
                        <a14:foregroundMark x1="37937" y1="61860" x2="58095" y2="71860"/>
                      </a14:backgroundRemoval>
                    </a14:imgEffect>
                  </a14:imgLayer>
                </a14:imgProps>
              </a:ext>
            </a:extLst>
          </a:blip>
          <a:srcRect l="15680" t="22215" r="12655" b="22998"/>
          <a:stretch/>
        </p:blipFill>
        <p:spPr>
          <a:xfrm>
            <a:off x="3911738" y="2099933"/>
            <a:ext cx="1320523" cy="689034"/>
          </a:xfrm>
          <a:prstGeom prst="rect">
            <a:avLst/>
          </a:prstGeom>
          <a:noFill/>
          <a:ln>
            <a:noFill/>
          </a:ln>
        </p:spPr>
      </p:pic>
      <p:sp>
        <p:nvSpPr>
          <p:cNvPr id="2" name="Google Shape;187;p22">
            <a:extLst>
              <a:ext uri="{FF2B5EF4-FFF2-40B4-BE49-F238E27FC236}">
                <a16:creationId xmlns:a16="http://schemas.microsoft.com/office/drawing/2014/main" id="{464720DD-8936-D442-053A-6C9C7B24C633}"/>
              </a:ext>
            </a:extLst>
          </p:cNvPr>
          <p:cNvSpPr txBox="1">
            <a:spLocks/>
          </p:cNvSpPr>
          <p:nvPr/>
        </p:nvSpPr>
        <p:spPr>
          <a:xfrm>
            <a:off x="5533162" y="707186"/>
            <a:ext cx="3391019" cy="63275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0" indent="0" algn="ctr">
              <a:lnSpc>
                <a:spcPct val="100000"/>
              </a:lnSpc>
              <a:spcBef>
                <a:spcPts val="1200"/>
              </a:spcBef>
              <a:buFont typeface="Arial"/>
              <a:buNone/>
            </a:pPr>
            <a:r>
              <a:rPr lang="ja-JP" altLang="en-US" b="1">
                <a:latin typeface="Meiryo" panose="020B0604030504040204" pitchFamily="34" charset="-128"/>
                <a:ea typeface="Meiryo" panose="020B0604030504040204" pitchFamily="34" charset="-128"/>
              </a:rPr>
              <a:t>上司への行動</a:t>
            </a:r>
            <a:r>
              <a:rPr lang="en-US" altLang="ja-JP" b="1" dirty="0">
                <a:latin typeface="Meiryo" panose="020B0604030504040204" pitchFamily="34" charset="-128"/>
                <a:ea typeface="Meiryo" panose="020B0604030504040204" pitchFamily="34" charset="-128"/>
              </a:rPr>
              <a:t>&amp;</a:t>
            </a:r>
            <a:r>
              <a:rPr lang="ja-JP" altLang="en-US" b="1">
                <a:latin typeface="Meiryo" panose="020B0604030504040204" pitchFamily="34" charset="-128"/>
                <a:ea typeface="Meiryo" panose="020B0604030504040204" pitchFamily="34" charset="-128"/>
              </a:rPr>
              <a:t>相談相手の提案</a:t>
            </a:r>
          </a:p>
        </p:txBody>
      </p:sp>
      <p:sp>
        <p:nvSpPr>
          <p:cNvPr id="3" name="Google Shape;187;p22">
            <a:extLst>
              <a:ext uri="{FF2B5EF4-FFF2-40B4-BE49-F238E27FC236}">
                <a16:creationId xmlns:a16="http://schemas.microsoft.com/office/drawing/2014/main" id="{873CFF32-F59C-F1AD-D73D-D20C64626642}"/>
              </a:ext>
            </a:extLst>
          </p:cNvPr>
          <p:cNvSpPr txBox="1">
            <a:spLocks/>
          </p:cNvSpPr>
          <p:nvPr/>
        </p:nvSpPr>
        <p:spPr>
          <a:xfrm>
            <a:off x="309310" y="2681337"/>
            <a:ext cx="3158945" cy="70077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0" indent="0" algn="ctr">
              <a:lnSpc>
                <a:spcPct val="100000"/>
              </a:lnSpc>
              <a:spcBef>
                <a:spcPts val="1200"/>
              </a:spcBef>
              <a:buFont typeface="Arial"/>
              <a:buNone/>
            </a:pPr>
            <a:r>
              <a:rPr lang="ja-JP" altLang="en-US" b="1">
                <a:latin typeface="Meiryo" panose="020B0604030504040204" pitchFamily="34" charset="-128"/>
                <a:ea typeface="Meiryo" panose="020B0604030504040204" pitchFamily="34" charset="-128"/>
              </a:rPr>
              <a:t>深刻度に基づく視覚的表示</a:t>
            </a:r>
          </a:p>
        </p:txBody>
      </p:sp>
      <p:sp>
        <p:nvSpPr>
          <p:cNvPr id="4" name="Google Shape;187;p22">
            <a:extLst>
              <a:ext uri="{FF2B5EF4-FFF2-40B4-BE49-F238E27FC236}">
                <a16:creationId xmlns:a16="http://schemas.microsoft.com/office/drawing/2014/main" id="{5790F150-AEE2-DFAE-0582-61777C9E128B}"/>
              </a:ext>
            </a:extLst>
          </p:cNvPr>
          <p:cNvSpPr txBox="1">
            <a:spLocks/>
          </p:cNvSpPr>
          <p:nvPr/>
        </p:nvSpPr>
        <p:spPr>
          <a:xfrm>
            <a:off x="5480617" y="2681337"/>
            <a:ext cx="3391018" cy="63275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0" indent="0" algn="ctr">
              <a:lnSpc>
                <a:spcPct val="100000"/>
              </a:lnSpc>
              <a:spcBef>
                <a:spcPts val="1200"/>
              </a:spcBef>
              <a:buFont typeface="Arial"/>
              <a:buNone/>
            </a:pPr>
            <a:r>
              <a:rPr lang="ja-JP" altLang="en-US" b="1">
                <a:latin typeface="Meiryo" panose="020B0604030504040204" pitchFamily="34" charset="-128"/>
                <a:ea typeface="Meiryo" panose="020B0604030504040204" pitchFamily="34" charset="-128"/>
              </a:rPr>
              <a:t>ストレスフリーな音声対話</a:t>
            </a:r>
            <a:endParaRPr lang="ja-JP" altLang="en-US" b="1" dirty="0">
              <a:latin typeface="Meiryo" panose="020B0604030504040204" pitchFamily="34" charset="-128"/>
              <a:ea typeface="Meiryo" panose="020B0604030504040204" pitchFamily="34" charset="-128"/>
            </a:endParaRPr>
          </a:p>
        </p:txBody>
      </p:sp>
      <p:pic>
        <p:nvPicPr>
          <p:cNvPr id="21" name="Google Shape;109;p16">
            <a:extLst>
              <a:ext uri="{FF2B5EF4-FFF2-40B4-BE49-F238E27FC236}">
                <a16:creationId xmlns:a16="http://schemas.microsoft.com/office/drawing/2014/main" id="{2A4BF24A-9A88-924E-7614-7996A32CF6B5}"/>
              </a:ext>
            </a:extLst>
          </p:cNvPr>
          <p:cNvPicPr preferRelativeResize="0"/>
          <p:nvPr/>
        </p:nvPicPr>
        <p:blipFill>
          <a:blip r:embed="rId5">
            <a:alphaModFix/>
          </a:blip>
          <a:stretch>
            <a:fillRect/>
          </a:stretch>
        </p:blipFill>
        <p:spPr>
          <a:xfrm>
            <a:off x="309310" y="1358977"/>
            <a:ext cx="1113758" cy="1014463"/>
          </a:xfrm>
          <a:prstGeom prst="rect">
            <a:avLst/>
          </a:prstGeom>
          <a:noFill/>
          <a:ln>
            <a:noFill/>
          </a:ln>
        </p:spPr>
      </p:pic>
      <p:sp>
        <p:nvSpPr>
          <p:cNvPr id="23" name="角丸四角形吹き出し 22">
            <a:extLst>
              <a:ext uri="{FF2B5EF4-FFF2-40B4-BE49-F238E27FC236}">
                <a16:creationId xmlns:a16="http://schemas.microsoft.com/office/drawing/2014/main" id="{E23FC05C-1AC5-6EA3-4CFF-C06DF809BB40}"/>
              </a:ext>
            </a:extLst>
          </p:cNvPr>
          <p:cNvSpPr/>
          <p:nvPr/>
        </p:nvSpPr>
        <p:spPr>
          <a:xfrm>
            <a:off x="1480578" y="1556842"/>
            <a:ext cx="1872641" cy="602134"/>
          </a:xfrm>
          <a:prstGeom prst="wedgeRoundRectCallout">
            <a:avLst>
              <a:gd name="adj1" fmla="val -49596"/>
              <a:gd name="adj2" fmla="val 74466"/>
              <a:gd name="adj3" fmla="val 16667"/>
            </a:avLst>
          </a:prstGeom>
          <a:solidFill>
            <a:schemeClr val="tx2"/>
          </a:solidFill>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p>
        </p:txBody>
      </p:sp>
      <p:sp>
        <p:nvSpPr>
          <p:cNvPr id="22" name="テキスト ボックス 21">
            <a:extLst>
              <a:ext uri="{FF2B5EF4-FFF2-40B4-BE49-F238E27FC236}">
                <a16:creationId xmlns:a16="http://schemas.microsoft.com/office/drawing/2014/main" id="{33187EE4-824C-1502-D08D-83A194F4B68F}"/>
              </a:ext>
            </a:extLst>
          </p:cNvPr>
          <p:cNvSpPr txBox="1"/>
          <p:nvPr/>
        </p:nvSpPr>
        <p:spPr>
          <a:xfrm>
            <a:off x="1548234" y="1596299"/>
            <a:ext cx="1800493" cy="523220"/>
          </a:xfrm>
          <a:prstGeom prst="rect">
            <a:avLst/>
          </a:prstGeom>
          <a:noFill/>
        </p:spPr>
        <p:txBody>
          <a:bodyPr wrap="square" rtlCol="0">
            <a:spAutoFit/>
          </a:bodyPr>
          <a:lstStyle/>
          <a:p>
            <a:r>
              <a:rPr kumimoji="1" lang="ja-JP" altLang="en-US"/>
              <a:t>仕事で困っている</a:t>
            </a:r>
            <a:br>
              <a:rPr kumimoji="1" lang="en-US" altLang="ja-JP" dirty="0"/>
            </a:br>
            <a:r>
              <a:rPr kumimoji="1" lang="ja-JP" altLang="en-US"/>
              <a:t>ことはないですか？</a:t>
            </a:r>
          </a:p>
        </p:txBody>
      </p:sp>
      <p:pic>
        <p:nvPicPr>
          <p:cNvPr id="31" name="図 30" descr="図形 が含まれている画像&#10;&#10;自動的に生成された説明">
            <a:extLst>
              <a:ext uri="{FF2B5EF4-FFF2-40B4-BE49-F238E27FC236}">
                <a16:creationId xmlns:a16="http://schemas.microsoft.com/office/drawing/2014/main" id="{9A1F28FE-59BE-732E-210D-73FC67E68E28}"/>
              </a:ext>
            </a:extLst>
          </p:cNvPr>
          <p:cNvPicPr>
            <a:picLocks noChangeAspect="1"/>
          </p:cNvPicPr>
          <p:nvPr/>
        </p:nvPicPr>
        <p:blipFill>
          <a:blip r:embed="rId6"/>
          <a:stretch>
            <a:fillRect/>
          </a:stretch>
        </p:blipFill>
        <p:spPr>
          <a:xfrm>
            <a:off x="286270" y="3529525"/>
            <a:ext cx="2186068" cy="1312813"/>
          </a:xfrm>
          <a:prstGeom prst="rect">
            <a:avLst/>
          </a:prstGeom>
        </p:spPr>
      </p:pic>
      <p:pic>
        <p:nvPicPr>
          <p:cNvPr id="33" name="図 32" descr="ロゴ&#10;&#10;自動的に生成された説明">
            <a:extLst>
              <a:ext uri="{FF2B5EF4-FFF2-40B4-BE49-F238E27FC236}">
                <a16:creationId xmlns:a16="http://schemas.microsoft.com/office/drawing/2014/main" id="{A11A3B1B-50F2-99AE-4A40-EE9FBB623602}"/>
              </a:ext>
            </a:extLst>
          </p:cNvPr>
          <p:cNvPicPr>
            <a:picLocks noChangeAspect="1"/>
          </p:cNvPicPr>
          <p:nvPr/>
        </p:nvPicPr>
        <p:blipFill>
          <a:blip r:embed="rId7"/>
          <a:stretch>
            <a:fillRect/>
          </a:stretch>
        </p:blipFill>
        <p:spPr>
          <a:xfrm flipH="1">
            <a:off x="6336360" y="3344925"/>
            <a:ext cx="1814621" cy="1497413"/>
          </a:xfrm>
          <a:prstGeom prst="rect">
            <a:avLst/>
          </a:prstGeom>
        </p:spPr>
      </p:pic>
      <p:pic>
        <p:nvPicPr>
          <p:cNvPr id="37" name="図 36">
            <a:extLst>
              <a:ext uri="{FF2B5EF4-FFF2-40B4-BE49-F238E27FC236}">
                <a16:creationId xmlns:a16="http://schemas.microsoft.com/office/drawing/2014/main" id="{7A5A049E-4524-E3FB-418B-5DF19CE2BB62}"/>
              </a:ext>
            </a:extLst>
          </p:cNvPr>
          <p:cNvPicPr>
            <a:picLocks noChangeAspect="1"/>
          </p:cNvPicPr>
          <p:nvPr/>
        </p:nvPicPr>
        <p:blipFill>
          <a:blip r:embed="rId8"/>
          <a:stretch>
            <a:fillRect/>
          </a:stretch>
        </p:blipFill>
        <p:spPr>
          <a:xfrm>
            <a:off x="6201270" y="1233309"/>
            <a:ext cx="1949711" cy="1424004"/>
          </a:xfrm>
          <a:prstGeom prst="rect">
            <a:avLst/>
          </a:prstGeom>
        </p:spPr>
      </p:pic>
      <p:sp>
        <p:nvSpPr>
          <p:cNvPr id="38" name="テキスト ボックス 37">
            <a:extLst>
              <a:ext uri="{FF2B5EF4-FFF2-40B4-BE49-F238E27FC236}">
                <a16:creationId xmlns:a16="http://schemas.microsoft.com/office/drawing/2014/main" id="{44F840E7-355C-D7F6-F12F-C49D26074182}"/>
              </a:ext>
            </a:extLst>
          </p:cNvPr>
          <p:cNvSpPr txBox="1"/>
          <p:nvPr/>
        </p:nvSpPr>
        <p:spPr>
          <a:xfrm>
            <a:off x="2699750" y="3549257"/>
            <a:ext cx="780157" cy="830997"/>
          </a:xfrm>
          <a:prstGeom prst="rect">
            <a:avLst/>
          </a:prstGeom>
          <a:noFill/>
        </p:spPr>
        <p:txBody>
          <a:bodyPr wrap="square" rtlCol="0">
            <a:spAutoFit/>
          </a:bodyPr>
          <a:lstStyle/>
          <a:p>
            <a:r>
              <a:rPr kumimoji="1" lang="ja-JP" altLang="en-US" sz="4800"/>
              <a:t>🔥</a:t>
            </a:r>
          </a:p>
        </p:txBody>
      </p:sp>
      <p:sp>
        <p:nvSpPr>
          <p:cNvPr id="29" name="角丸四角形 28">
            <a:extLst>
              <a:ext uri="{FF2B5EF4-FFF2-40B4-BE49-F238E27FC236}">
                <a16:creationId xmlns:a16="http://schemas.microsoft.com/office/drawing/2014/main" id="{373557BF-2682-74BE-BD8B-97D636462614}"/>
              </a:ext>
            </a:extLst>
          </p:cNvPr>
          <p:cNvSpPr/>
          <p:nvPr/>
        </p:nvSpPr>
        <p:spPr>
          <a:xfrm>
            <a:off x="2591869" y="4084674"/>
            <a:ext cx="995917" cy="43529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rgbClr val="FF0000"/>
                </a:solidFill>
              </a:rPr>
              <a:t>深刻度</a:t>
            </a:r>
            <a:r>
              <a:rPr kumimoji="1" lang="en-US" altLang="ja-JP" dirty="0">
                <a:solidFill>
                  <a:srgbClr val="FF0000"/>
                </a:solidFill>
              </a:rPr>
              <a:t>5</a:t>
            </a:r>
          </a:p>
        </p:txBody>
      </p:sp>
      <p:sp>
        <p:nvSpPr>
          <p:cNvPr id="47" name="テキスト ボックス 46">
            <a:extLst>
              <a:ext uri="{FF2B5EF4-FFF2-40B4-BE49-F238E27FC236}">
                <a16:creationId xmlns:a16="http://schemas.microsoft.com/office/drawing/2014/main" id="{73DDC010-8C9D-D061-1FD5-CE2CF93ECB16}"/>
              </a:ext>
            </a:extLst>
          </p:cNvPr>
          <p:cNvSpPr txBox="1"/>
          <p:nvPr/>
        </p:nvSpPr>
        <p:spPr>
          <a:xfrm>
            <a:off x="3927600" y="2766881"/>
            <a:ext cx="1194558" cy="461665"/>
          </a:xfrm>
          <a:prstGeom prst="rect">
            <a:avLst/>
          </a:prstGeom>
          <a:noFill/>
        </p:spPr>
        <p:txBody>
          <a:bodyPr wrap="none" rtlCol="0">
            <a:spAutoFit/>
          </a:bodyPr>
          <a:lstStyle/>
          <a:p>
            <a:r>
              <a:rPr kumimoji="1" lang="en-US" altLang="ja-JP" sz="2400" b="1" dirty="0" err="1">
                <a:solidFill>
                  <a:srgbClr val="E169A9"/>
                </a:solidFill>
              </a:rPr>
              <a:t>Tarako</a:t>
            </a:r>
            <a:endParaRPr kumimoji="1" lang="ja-JP" altLang="en-US" sz="2400" b="1">
              <a:solidFill>
                <a:srgbClr val="E169A9"/>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3F9FAD5-CCE8-EDB9-F022-6E222DF1D640}"/>
              </a:ext>
            </a:extLst>
          </p:cNvPr>
          <p:cNvSpPr>
            <a:spLocks noGrp="1"/>
          </p:cNvSpPr>
          <p:nvPr>
            <p:ph type="title"/>
          </p:nvPr>
        </p:nvSpPr>
        <p:spPr/>
        <p:txBody>
          <a:bodyPr>
            <a:normAutofit fontScale="90000"/>
          </a:bodyPr>
          <a:lstStyle/>
          <a:p>
            <a:r>
              <a:rPr kumimoji="1" lang="ja-JP" altLang="en-US"/>
              <a:t>デモページ</a:t>
            </a:r>
          </a:p>
        </p:txBody>
      </p:sp>
      <p:sp>
        <p:nvSpPr>
          <p:cNvPr id="3" name="テキスト プレースホルダー 2">
            <a:extLst>
              <a:ext uri="{FF2B5EF4-FFF2-40B4-BE49-F238E27FC236}">
                <a16:creationId xmlns:a16="http://schemas.microsoft.com/office/drawing/2014/main" id="{27C20301-E7DF-92F8-5F8A-A24380A7ED5B}"/>
              </a:ext>
            </a:extLst>
          </p:cNvPr>
          <p:cNvSpPr>
            <a:spLocks noGrp="1"/>
          </p:cNvSpPr>
          <p:nvPr>
            <p:ph type="body" idx="1"/>
          </p:nvPr>
        </p:nvSpPr>
        <p:spPr/>
        <p:txBody>
          <a:bodyPr/>
          <a:lstStyle/>
          <a:p>
            <a:r>
              <a:rPr lang="en" altLang="ja-JP" b="0" i="0" strike="noStrike" dirty="0">
                <a:solidFill>
                  <a:schemeClr val="tx1"/>
                </a:solidFill>
                <a:effectLst/>
                <a:latin typeface="NotoSansJP"/>
                <a:hlinkClick r:id="rId2"/>
              </a:rPr>
              <a:t>https://bit.ly/tarako-demo-01</a:t>
            </a:r>
            <a:endParaRPr lang="en" altLang="ja-JP" b="0" i="0" strike="noStrike" dirty="0">
              <a:solidFill>
                <a:schemeClr val="tx1"/>
              </a:solidFill>
              <a:effectLst/>
              <a:latin typeface="NotoSansJP"/>
            </a:endParaRPr>
          </a:p>
          <a:p>
            <a:pPr marL="114300" indent="0">
              <a:buNone/>
            </a:pPr>
            <a:endParaRPr lang="en" altLang="ja-JP" b="0" i="0" strike="noStrike" dirty="0">
              <a:solidFill>
                <a:schemeClr val="tx1"/>
              </a:solidFill>
              <a:effectLst/>
              <a:latin typeface="NotoSansJP"/>
            </a:endParaRPr>
          </a:p>
          <a:p>
            <a:pPr marL="114300" indent="0">
              <a:buNone/>
            </a:pPr>
            <a:endParaRPr lang="en" altLang="ja-JP" b="0" i="0" strike="noStrike" dirty="0">
              <a:solidFill>
                <a:schemeClr val="tx1"/>
              </a:solidFill>
              <a:effectLst/>
              <a:latin typeface="NotoSansJP"/>
            </a:endParaRPr>
          </a:p>
          <a:p>
            <a:r>
              <a:rPr lang="en" altLang="ja-JP" b="0" i="0" strike="noStrike" dirty="0">
                <a:solidFill>
                  <a:schemeClr val="tx1"/>
                </a:solidFill>
                <a:effectLst/>
                <a:latin typeface="NotoSansJP"/>
                <a:hlinkClick r:id="rId3"/>
              </a:rPr>
              <a:t>https://bit.ly/tarako-demo-02</a:t>
            </a:r>
            <a:endParaRPr lang="en" altLang="ja-JP" b="0" i="0" strike="noStrike" dirty="0">
              <a:solidFill>
                <a:schemeClr val="tx1"/>
              </a:solidFill>
              <a:effectLst/>
              <a:latin typeface="NotoSansJP"/>
            </a:endParaRPr>
          </a:p>
          <a:p>
            <a:endParaRPr kumimoji="1" lang="en" altLang="ja-JP" dirty="0">
              <a:solidFill>
                <a:schemeClr val="tx1"/>
              </a:solidFill>
              <a:latin typeface="NotoSansJP"/>
            </a:endParaRPr>
          </a:p>
          <a:p>
            <a:pPr marL="114300" indent="0">
              <a:buNone/>
            </a:pPr>
            <a:endParaRPr kumimoji="1" lang="ja-JP" altLang="en-US">
              <a:solidFill>
                <a:schemeClr val="tx1"/>
              </a:solidFill>
            </a:endParaRPr>
          </a:p>
          <a:p>
            <a:r>
              <a:rPr lang="en" altLang="ja-JP" b="0" i="0" strike="noStrike" dirty="0">
                <a:solidFill>
                  <a:schemeClr val="tx1"/>
                </a:solidFill>
                <a:effectLst/>
                <a:latin typeface="NotoSansJP"/>
              </a:rPr>
              <a:t>https://bit.ly/tarako-demo-0</a:t>
            </a:r>
            <a:r>
              <a:rPr lang="en" altLang="ja-JP" dirty="0">
                <a:solidFill>
                  <a:schemeClr val="tx1"/>
                </a:solidFill>
                <a:latin typeface="NotoSansJP"/>
              </a:rPr>
              <a:t>3</a:t>
            </a:r>
            <a:endParaRPr kumimoji="1" lang="ja-JP" altLang="en-US">
              <a:solidFill>
                <a:schemeClr val="tx1"/>
              </a:solidFill>
            </a:endParaRPr>
          </a:p>
          <a:p>
            <a:endParaRPr kumimoji="1" lang="ja-JP" altLang="en-US"/>
          </a:p>
        </p:txBody>
      </p:sp>
      <p:pic>
        <p:nvPicPr>
          <p:cNvPr id="5" name="図 4" descr="QR コード&#10;&#10;自動的に生成された説明">
            <a:extLst>
              <a:ext uri="{FF2B5EF4-FFF2-40B4-BE49-F238E27FC236}">
                <a16:creationId xmlns:a16="http://schemas.microsoft.com/office/drawing/2014/main" id="{07938D18-3AAE-4DC0-C127-8612B4874E0C}"/>
              </a:ext>
            </a:extLst>
          </p:cNvPr>
          <p:cNvPicPr>
            <a:picLocks noChangeAspect="1"/>
          </p:cNvPicPr>
          <p:nvPr/>
        </p:nvPicPr>
        <p:blipFill>
          <a:blip r:embed="rId4"/>
          <a:stretch>
            <a:fillRect/>
          </a:stretch>
        </p:blipFill>
        <p:spPr>
          <a:xfrm>
            <a:off x="4042380" y="1017725"/>
            <a:ext cx="1059239" cy="1033298"/>
          </a:xfrm>
          <a:prstGeom prst="rect">
            <a:avLst/>
          </a:prstGeom>
        </p:spPr>
      </p:pic>
      <p:pic>
        <p:nvPicPr>
          <p:cNvPr id="7" name="図 6" descr="QR コード&#10;&#10;自動的に生成された説明">
            <a:extLst>
              <a:ext uri="{FF2B5EF4-FFF2-40B4-BE49-F238E27FC236}">
                <a16:creationId xmlns:a16="http://schemas.microsoft.com/office/drawing/2014/main" id="{08CCD460-F5F0-10C6-2245-32F4D4AAF25B}"/>
              </a:ext>
            </a:extLst>
          </p:cNvPr>
          <p:cNvPicPr>
            <a:picLocks noChangeAspect="1"/>
          </p:cNvPicPr>
          <p:nvPr/>
        </p:nvPicPr>
        <p:blipFill>
          <a:blip r:embed="rId5"/>
          <a:stretch>
            <a:fillRect/>
          </a:stretch>
        </p:blipFill>
        <p:spPr>
          <a:xfrm>
            <a:off x="4042380" y="2107074"/>
            <a:ext cx="1041909" cy="1033298"/>
          </a:xfrm>
          <a:prstGeom prst="rect">
            <a:avLst/>
          </a:prstGeom>
        </p:spPr>
      </p:pic>
      <p:pic>
        <p:nvPicPr>
          <p:cNvPr id="9" name="図 8" descr="QR コード&#10;&#10;自動的に生成された説明">
            <a:extLst>
              <a:ext uri="{FF2B5EF4-FFF2-40B4-BE49-F238E27FC236}">
                <a16:creationId xmlns:a16="http://schemas.microsoft.com/office/drawing/2014/main" id="{8563676E-9DB9-ACED-CD3C-8413E2A836F4}"/>
              </a:ext>
            </a:extLst>
          </p:cNvPr>
          <p:cNvPicPr>
            <a:picLocks noChangeAspect="1"/>
          </p:cNvPicPr>
          <p:nvPr/>
        </p:nvPicPr>
        <p:blipFill>
          <a:blip r:embed="rId6"/>
          <a:stretch>
            <a:fillRect/>
          </a:stretch>
        </p:blipFill>
        <p:spPr>
          <a:xfrm>
            <a:off x="4051044" y="3196423"/>
            <a:ext cx="1041909" cy="1041909"/>
          </a:xfrm>
          <a:prstGeom prst="rect">
            <a:avLst/>
          </a:prstGeom>
        </p:spPr>
      </p:pic>
    </p:spTree>
    <p:extLst>
      <p:ext uri="{BB962C8B-B14F-4D97-AF65-F5344CB8AC3E}">
        <p14:creationId xmlns:p14="http://schemas.microsoft.com/office/powerpoint/2010/main" val="32441446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B8DF1B1-ABC1-3084-A4E5-2DF7604EB2DC}"/>
              </a:ext>
            </a:extLst>
          </p:cNvPr>
          <p:cNvSpPr>
            <a:spLocks noGrp="1"/>
          </p:cNvSpPr>
          <p:nvPr>
            <p:ph type="title"/>
          </p:nvPr>
        </p:nvSpPr>
        <p:spPr/>
        <p:txBody>
          <a:bodyPr>
            <a:normAutofit fontScale="90000"/>
          </a:bodyPr>
          <a:lstStyle/>
          <a:p>
            <a:r>
              <a:rPr kumimoji="1" lang="ja-JP" altLang="en-US"/>
              <a:t>フロントエンド使用技術</a:t>
            </a:r>
          </a:p>
        </p:txBody>
      </p:sp>
      <p:sp>
        <p:nvSpPr>
          <p:cNvPr id="3" name="テキスト プレースホルダー 2">
            <a:extLst>
              <a:ext uri="{FF2B5EF4-FFF2-40B4-BE49-F238E27FC236}">
                <a16:creationId xmlns:a16="http://schemas.microsoft.com/office/drawing/2014/main" id="{E8ABB0B1-1A37-2E9D-6D03-22D045C66F34}"/>
              </a:ext>
            </a:extLst>
          </p:cNvPr>
          <p:cNvSpPr>
            <a:spLocks noGrp="1"/>
          </p:cNvSpPr>
          <p:nvPr>
            <p:ph type="body" idx="1"/>
          </p:nvPr>
        </p:nvSpPr>
        <p:spPr>
          <a:xfrm>
            <a:off x="311700" y="1152474"/>
            <a:ext cx="8520600" cy="3991025"/>
          </a:xfrm>
        </p:spPr>
        <p:txBody>
          <a:bodyPr>
            <a:normAutofit lnSpcReduction="10000"/>
          </a:bodyPr>
          <a:lstStyle/>
          <a:p>
            <a:pPr marL="114300" indent="0" algn="l">
              <a:buNone/>
            </a:pPr>
            <a:r>
              <a:rPr lang="ja-JP" altLang="en-US" b="1">
                <a:solidFill>
                  <a:schemeClr val="tx1"/>
                </a:solidFill>
                <a:latin typeface="Meiryo" panose="020B0604030504040204" pitchFamily="34" charset="-128"/>
                <a:ea typeface="Meiryo" panose="020B0604030504040204" pitchFamily="34" charset="-128"/>
              </a:rPr>
              <a:t>言語</a:t>
            </a:r>
            <a:endParaRPr lang="en-US" altLang="ja-JP" b="1" dirty="0">
              <a:solidFill>
                <a:schemeClr val="tx1"/>
              </a:solidFill>
              <a:latin typeface="Meiryo" panose="020B0604030504040204" pitchFamily="34" charset="-128"/>
              <a:ea typeface="Meiryo" panose="020B0604030504040204" pitchFamily="34" charset="-128"/>
            </a:endParaRPr>
          </a:p>
          <a:p>
            <a:pPr algn="l">
              <a:buFontTx/>
              <a:buChar char="-"/>
            </a:pPr>
            <a:r>
              <a:rPr lang="en-US" altLang="ja-JP" b="0" i="0" dirty="0">
                <a:solidFill>
                  <a:schemeClr val="tx1"/>
                </a:solidFill>
                <a:effectLst/>
                <a:latin typeface="Meiryo" panose="020B0604030504040204" pitchFamily="34" charset="-128"/>
                <a:ea typeface="Meiryo" panose="020B0604030504040204" pitchFamily="34" charset="-128"/>
              </a:rPr>
              <a:t>TypeScript</a:t>
            </a:r>
          </a:p>
          <a:p>
            <a:pPr algn="l">
              <a:buFontTx/>
              <a:buChar char="-"/>
            </a:pPr>
            <a:endParaRPr lang="en-US" altLang="ja-JP" b="0" i="0" dirty="0">
              <a:solidFill>
                <a:schemeClr val="tx1"/>
              </a:solidFill>
              <a:effectLst/>
              <a:latin typeface="Meiryo" panose="020B0604030504040204" pitchFamily="34" charset="-128"/>
              <a:ea typeface="Meiryo" panose="020B0604030504040204" pitchFamily="34" charset="-128"/>
            </a:endParaRPr>
          </a:p>
          <a:p>
            <a:pPr marL="114300" indent="0" algn="l">
              <a:buNone/>
            </a:pPr>
            <a:r>
              <a:rPr lang="ja-JP" altLang="en-US" b="1" i="0">
                <a:solidFill>
                  <a:schemeClr val="tx1"/>
                </a:solidFill>
                <a:effectLst/>
                <a:latin typeface="Meiryo" panose="020B0604030504040204" pitchFamily="34" charset="-128"/>
                <a:ea typeface="Meiryo" panose="020B0604030504040204" pitchFamily="34" charset="-128"/>
              </a:rPr>
              <a:t>フレームワーク</a:t>
            </a:r>
            <a:endParaRPr lang="en-US" altLang="ja-JP" b="1" i="0" dirty="0">
              <a:solidFill>
                <a:schemeClr val="tx1"/>
              </a:solidFill>
              <a:effectLst/>
              <a:latin typeface="Meiryo" panose="020B0604030504040204" pitchFamily="34" charset="-128"/>
              <a:ea typeface="Meiryo" panose="020B0604030504040204" pitchFamily="34" charset="-128"/>
            </a:endParaRPr>
          </a:p>
          <a:p>
            <a:pPr algn="l">
              <a:buFontTx/>
              <a:buChar char="-"/>
            </a:pPr>
            <a:r>
              <a:rPr lang="en" altLang="ja-JP" b="0" i="0" dirty="0" err="1">
                <a:solidFill>
                  <a:schemeClr val="tx1"/>
                </a:solidFill>
                <a:effectLst/>
                <a:latin typeface="Meiryo" panose="020B0604030504040204" pitchFamily="34" charset="-128"/>
                <a:ea typeface="Meiryo" panose="020B0604030504040204" pitchFamily="34" charset="-128"/>
              </a:rPr>
              <a:t>Next.js</a:t>
            </a:r>
            <a:r>
              <a:rPr lang="en" altLang="ja-JP" b="0" i="0" dirty="0">
                <a:solidFill>
                  <a:schemeClr val="tx1"/>
                </a:solidFill>
                <a:effectLst/>
                <a:latin typeface="Meiryo" panose="020B0604030504040204" pitchFamily="34" charset="-128"/>
                <a:ea typeface="Meiryo" panose="020B0604030504040204" pitchFamily="34" charset="-128"/>
              </a:rPr>
              <a:t> (</a:t>
            </a:r>
            <a:r>
              <a:rPr lang="en" altLang="ja-JP" b="0" i="0" dirty="0" err="1">
                <a:solidFill>
                  <a:schemeClr val="tx1"/>
                </a:solidFill>
                <a:effectLst/>
                <a:latin typeface="Meiryo" panose="020B0604030504040204" pitchFamily="34" charset="-128"/>
                <a:ea typeface="Meiryo" panose="020B0604030504040204" pitchFamily="34" charset="-128"/>
              </a:rPr>
              <a:t>React.js</a:t>
            </a:r>
            <a:r>
              <a:rPr lang="en" altLang="ja-JP" b="0" i="0" dirty="0">
                <a:solidFill>
                  <a:schemeClr val="tx1"/>
                </a:solidFill>
                <a:effectLst/>
                <a:latin typeface="Meiryo" panose="020B0604030504040204" pitchFamily="34" charset="-128"/>
                <a:ea typeface="Meiryo" panose="020B0604030504040204" pitchFamily="34" charset="-128"/>
              </a:rPr>
              <a:t>)</a:t>
            </a:r>
          </a:p>
          <a:p>
            <a:pPr>
              <a:buFontTx/>
              <a:buChar char="-"/>
            </a:pPr>
            <a:r>
              <a:rPr kumimoji="1" lang="en-US" altLang="ja-JP" dirty="0">
                <a:solidFill>
                  <a:schemeClr val="tx1"/>
                </a:solidFill>
                <a:latin typeface="Meiryo" panose="020B0604030504040204" pitchFamily="34" charset="-128"/>
                <a:ea typeface="Meiryo" panose="020B0604030504040204" pitchFamily="34" charset="-128"/>
              </a:rPr>
              <a:t>Tailwind CSS</a:t>
            </a:r>
          </a:p>
          <a:p>
            <a:pPr marL="114300" indent="0">
              <a:buNone/>
            </a:pPr>
            <a:endParaRPr kumimoji="1" lang="en-US" altLang="ja-JP" dirty="0">
              <a:solidFill>
                <a:schemeClr val="tx1"/>
              </a:solidFill>
              <a:latin typeface="Meiryo" panose="020B0604030504040204" pitchFamily="34" charset="-128"/>
              <a:ea typeface="Meiryo" panose="020B0604030504040204" pitchFamily="34" charset="-128"/>
            </a:endParaRPr>
          </a:p>
          <a:p>
            <a:pPr marL="114300" indent="0">
              <a:buNone/>
            </a:pPr>
            <a:r>
              <a:rPr kumimoji="1" lang="ja-JP" altLang="en-US" b="1">
                <a:solidFill>
                  <a:schemeClr val="tx1"/>
                </a:solidFill>
                <a:latin typeface="Meiryo" panose="020B0604030504040204" pitchFamily="34" charset="-128"/>
                <a:ea typeface="Meiryo" panose="020B0604030504040204" pitchFamily="34" charset="-128"/>
              </a:rPr>
              <a:t>デプロイサーバ</a:t>
            </a:r>
            <a:endParaRPr kumimoji="1" lang="en-US" altLang="ja-JP" b="1" dirty="0">
              <a:solidFill>
                <a:schemeClr val="tx1"/>
              </a:solidFill>
              <a:latin typeface="Meiryo" panose="020B0604030504040204" pitchFamily="34" charset="-128"/>
              <a:ea typeface="Meiryo" panose="020B0604030504040204" pitchFamily="34" charset="-128"/>
            </a:endParaRPr>
          </a:p>
          <a:p>
            <a:pPr>
              <a:buFontTx/>
              <a:buChar char="-"/>
            </a:pPr>
            <a:r>
              <a:rPr kumimoji="1" lang="en-US" altLang="ja-JP" dirty="0" err="1">
                <a:solidFill>
                  <a:schemeClr val="tx1"/>
                </a:solidFill>
                <a:latin typeface="Meiryo" panose="020B0604030504040204" pitchFamily="34" charset="-128"/>
                <a:ea typeface="Meiryo" panose="020B0604030504040204" pitchFamily="34" charset="-128"/>
              </a:rPr>
              <a:t>Vercel</a:t>
            </a:r>
            <a:endParaRPr kumimoji="1" lang="en-US" altLang="ja-JP" dirty="0">
              <a:solidFill>
                <a:schemeClr val="tx1"/>
              </a:solidFill>
              <a:latin typeface="Meiryo" panose="020B0604030504040204" pitchFamily="34" charset="-128"/>
              <a:ea typeface="Meiryo" panose="020B0604030504040204" pitchFamily="34" charset="-128"/>
            </a:endParaRPr>
          </a:p>
          <a:p>
            <a:pPr>
              <a:buFontTx/>
              <a:buChar char="-"/>
            </a:pPr>
            <a:endParaRPr kumimoji="1" lang="en-US" altLang="ja-JP" dirty="0">
              <a:solidFill>
                <a:schemeClr val="tx1"/>
              </a:solidFill>
              <a:latin typeface="Meiryo" panose="020B0604030504040204" pitchFamily="34" charset="-128"/>
              <a:ea typeface="Meiryo" panose="020B0604030504040204" pitchFamily="34" charset="-128"/>
            </a:endParaRPr>
          </a:p>
          <a:p>
            <a:pPr marL="114300" indent="0">
              <a:buNone/>
            </a:pPr>
            <a:r>
              <a:rPr kumimoji="1" lang="ja-JP" altLang="en-US" b="1">
                <a:solidFill>
                  <a:schemeClr val="tx1"/>
                </a:solidFill>
                <a:latin typeface="Meiryo" panose="020B0604030504040204" pitchFamily="34" charset="-128"/>
                <a:ea typeface="Meiryo" panose="020B0604030504040204" pitchFamily="34" charset="-128"/>
              </a:rPr>
              <a:t>技術選定理由</a:t>
            </a:r>
            <a:endParaRPr kumimoji="1" lang="en-US" altLang="ja-JP" b="1" dirty="0">
              <a:solidFill>
                <a:schemeClr val="tx1"/>
              </a:solidFill>
              <a:latin typeface="Meiryo" panose="020B0604030504040204" pitchFamily="34" charset="-128"/>
              <a:ea typeface="Meiryo" panose="020B0604030504040204" pitchFamily="34" charset="-128"/>
            </a:endParaRPr>
          </a:p>
          <a:p>
            <a:pPr>
              <a:buFontTx/>
              <a:buChar char="-"/>
            </a:pPr>
            <a:r>
              <a:rPr lang="ja-JP" altLang="en-US" b="0" i="0">
                <a:solidFill>
                  <a:schemeClr val="tx1"/>
                </a:solidFill>
                <a:effectLst/>
                <a:latin typeface="Meiryo" panose="020B0604030504040204" pitchFamily="34" charset="-128"/>
                <a:ea typeface="Meiryo" panose="020B0604030504040204" pitchFamily="34" charset="-128"/>
              </a:rPr>
              <a:t>より保守性のあるプロダクトを作りたかった</a:t>
            </a:r>
            <a:endParaRPr lang="en-US" altLang="ja-JP" dirty="0">
              <a:solidFill>
                <a:schemeClr val="tx1"/>
              </a:solidFill>
              <a:latin typeface="Meiryo" panose="020B0604030504040204" pitchFamily="34" charset="-128"/>
              <a:ea typeface="Meiryo" panose="020B0604030504040204" pitchFamily="34" charset="-128"/>
            </a:endParaRPr>
          </a:p>
          <a:p>
            <a:pPr>
              <a:buFontTx/>
              <a:buChar char="-"/>
            </a:pPr>
            <a:r>
              <a:rPr lang="ja-JP" altLang="en-US" b="0" i="0">
                <a:solidFill>
                  <a:schemeClr val="tx1"/>
                </a:solidFill>
                <a:effectLst/>
                <a:latin typeface="Meiryo" panose="020B0604030504040204" pitchFamily="34" charset="-128"/>
                <a:ea typeface="Meiryo" panose="020B0604030504040204" pitchFamily="34" charset="-128"/>
              </a:rPr>
              <a:t>実際のプロダクトに近いものを作りたかった</a:t>
            </a:r>
          </a:p>
        </p:txBody>
      </p:sp>
    </p:spTree>
    <p:extLst>
      <p:ext uri="{BB962C8B-B14F-4D97-AF65-F5344CB8AC3E}">
        <p14:creationId xmlns:p14="http://schemas.microsoft.com/office/powerpoint/2010/main" val="34679179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B8DF1B1-ABC1-3084-A4E5-2DF7604EB2DC}"/>
              </a:ext>
            </a:extLst>
          </p:cNvPr>
          <p:cNvSpPr>
            <a:spLocks noGrp="1"/>
          </p:cNvSpPr>
          <p:nvPr>
            <p:ph type="title"/>
          </p:nvPr>
        </p:nvSpPr>
        <p:spPr/>
        <p:txBody>
          <a:bodyPr>
            <a:normAutofit fontScale="90000"/>
          </a:bodyPr>
          <a:lstStyle/>
          <a:p>
            <a:r>
              <a:rPr kumimoji="1" lang="ja-JP" altLang="en-US"/>
              <a:t>バックエンド使用技術</a:t>
            </a:r>
          </a:p>
        </p:txBody>
      </p:sp>
      <p:sp>
        <p:nvSpPr>
          <p:cNvPr id="3" name="テキスト プレースホルダー 2">
            <a:extLst>
              <a:ext uri="{FF2B5EF4-FFF2-40B4-BE49-F238E27FC236}">
                <a16:creationId xmlns:a16="http://schemas.microsoft.com/office/drawing/2014/main" id="{E8ABB0B1-1A37-2E9D-6D03-22D045C66F34}"/>
              </a:ext>
            </a:extLst>
          </p:cNvPr>
          <p:cNvSpPr>
            <a:spLocks noGrp="1"/>
          </p:cNvSpPr>
          <p:nvPr>
            <p:ph type="body" idx="1"/>
          </p:nvPr>
        </p:nvSpPr>
        <p:spPr>
          <a:xfrm>
            <a:off x="311700" y="1017725"/>
            <a:ext cx="8520600" cy="3991026"/>
          </a:xfrm>
        </p:spPr>
        <p:txBody>
          <a:bodyPr>
            <a:normAutofit lnSpcReduction="10000"/>
          </a:bodyPr>
          <a:lstStyle/>
          <a:p>
            <a:pPr marL="114300" indent="0">
              <a:buNone/>
            </a:pPr>
            <a:r>
              <a:rPr kumimoji="1" lang="ja-JP" altLang="en-US" b="1">
                <a:solidFill>
                  <a:schemeClr val="tx1"/>
                </a:solidFill>
                <a:latin typeface="Meiryo" panose="020B0604030504040204" pitchFamily="34" charset="-128"/>
                <a:ea typeface="Meiryo" panose="020B0604030504040204" pitchFamily="34" charset="-128"/>
              </a:rPr>
              <a:t>クラウド</a:t>
            </a:r>
            <a:endParaRPr kumimoji="1" lang="en-US" altLang="ja-JP" b="1" dirty="0">
              <a:solidFill>
                <a:schemeClr val="tx1"/>
              </a:solidFill>
              <a:latin typeface="Meiryo" panose="020B0604030504040204" pitchFamily="34" charset="-128"/>
              <a:ea typeface="Meiryo" panose="020B0604030504040204" pitchFamily="34" charset="-128"/>
            </a:endParaRPr>
          </a:p>
          <a:p>
            <a:pPr>
              <a:buFontTx/>
              <a:buChar char="-"/>
            </a:pPr>
            <a:r>
              <a:rPr kumimoji="1" lang="en-US" altLang="ja-JP" dirty="0">
                <a:solidFill>
                  <a:schemeClr val="tx1"/>
                </a:solidFill>
                <a:latin typeface="Meiryo" panose="020B0604030504040204" pitchFamily="34" charset="-128"/>
                <a:ea typeface="Meiryo" panose="020B0604030504040204" pitchFamily="34" charset="-128"/>
              </a:rPr>
              <a:t>AWS Serverless Application Model (AWS SAM) </a:t>
            </a:r>
          </a:p>
          <a:p>
            <a:pPr lvl="1">
              <a:buFontTx/>
              <a:buChar char="-"/>
            </a:pPr>
            <a:r>
              <a:rPr kumimoji="1" lang="en-US" altLang="ja-JP" dirty="0">
                <a:solidFill>
                  <a:schemeClr val="tx1"/>
                </a:solidFill>
                <a:latin typeface="Meiryo" panose="020B0604030504040204" pitchFamily="34" charset="-128"/>
                <a:ea typeface="Meiryo" panose="020B0604030504040204" pitchFamily="34" charset="-128"/>
              </a:rPr>
              <a:t>DynamoDB</a:t>
            </a:r>
          </a:p>
          <a:p>
            <a:pPr lvl="1">
              <a:buFontTx/>
              <a:buChar char="-"/>
            </a:pPr>
            <a:r>
              <a:rPr kumimoji="1" lang="en-US" altLang="ja-JP" dirty="0" err="1">
                <a:solidFill>
                  <a:schemeClr val="tx1"/>
                </a:solidFill>
                <a:latin typeface="Meiryo" panose="020B0604030504040204" pitchFamily="34" charset="-128"/>
                <a:ea typeface="Meiryo" panose="020B0604030504040204" pitchFamily="34" charset="-128"/>
              </a:rPr>
              <a:t>Labmda</a:t>
            </a:r>
            <a:endParaRPr kumimoji="1" lang="en-US" altLang="ja-JP" dirty="0">
              <a:solidFill>
                <a:schemeClr val="tx1"/>
              </a:solidFill>
              <a:latin typeface="Meiryo" panose="020B0604030504040204" pitchFamily="34" charset="-128"/>
              <a:ea typeface="Meiryo" panose="020B0604030504040204" pitchFamily="34" charset="-128"/>
            </a:endParaRPr>
          </a:p>
          <a:p>
            <a:pPr lvl="1">
              <a:buFontTx/>
              <a:buChar char="-"/>
            </a:pPr>
            <a:r>
              <a:rPr kumimoji="1" lang="en-US" altLang="ja-JP" dirty="0">
                <a:solidFill>
                  <a:schemeClr val="tx1"/>
                </a:solidFill>
                <a:latin typeface="Meiryo" panose="020B0604030504040204" pitchFamily="34" charset="-128"/>
                <a:ea typeface="Meiryo" panose="020B0604030504040204" pitchFamily="34" charset="-128"/>
              </a:rPr>
              <a:t>API Gateway</a:t>
            </a:r>
          </a:p>
          <a:p>
            <a:pPr marL="596900" lvl="1" indent="0">
              <a:buNone/>
            </a:pPr>
            <a:endParaRPr kumimoji="1" lang="en-US" altLang="ja-JP" dirty="0">
              <a:solidFill>
                <a:schemeClr val="tx1"/>
              </a:solidFill>
              <a:latin typeface="Meiryo" panose="020B0604030504040204" pitchFamily="34" charset="-128"/>
              <a:ea typeface="Meiryo" panose="020B0604030504040204" pitchFamily="34" charset="-128"/>
            </a:endParaRPr>
          </a:p>
          <a:p>
            <a:pPr marL="114300" indent="0">
              <a:buNone/>
            </a:pPr>
            <a:r>
              <a:rPr kumimoji="1" lang="en-US" altLang="ja-JP" b="1" dirty="0">
                <a:solidFill>
                  <a:schemeClr val="tx1"/>
                </a:solidFill>
                <a:latin typeface="Meiryo" panose="020B0604030504040204" pitchFamily="34" charset="-128"/>
                <a:ea typeface="Meiryo" panose="020B0604030504040204" pitchFamily="34" charset="-128"/>
              </a:rPr>
              <a:t>Infrastructure as a Code</a:t>
            </a:r>
          </a:p>
          <a:p>
            <a:pPr>
              <a:buFontTx/>
              <a:buChar char="-"/>
            </a:pPr>
            <a:r>
              <a:rPr kumimoji="1" lang="en-US" altLang="ja-JP" dirty="0">
                <a:solidFill>
                  <a:schemeClr val="tx1"/>
                </a:solidFill>
                <a:latin typeface="Meiryo" panose="020B0604030504040204" pitchFamily="34" charset="-128"/>
                <a:ea typeface="Meiryo" panose="020B0604030504040204" pitchFamily="34" charset="-128"/>
              </a:rPr>
              <a:t>AWS </a:t>
            </a:r>
            <a:r>
              <a:rPr kumimoji="1" lang="en-US" altLang="ja-JP" dirty="0" err="1">
                <a:solidFill>
                  <a:schemeClr val="tx1"/>
                </a:solidFill>
                <a:latin typeface="Meiryo" panose="020B0604030504040204" pitchFamily="34" charset="-128"/>
                <a:ea typeface="Meiryo" panose="020B0604030504040204" pitchFamily="34" charset="-128"/>
              </a:rPr>
              <a:t>Cloudformation</a:t>
            </a:r>
            <a:endParaRPr kumimoji="1" lang="en-US" altLang="ja-JP" dirty="0">
              <a:solidFill>
                <a:schemeClr val="tx1"/>
              </a:solidFill>
              <a:latin typeface="Meiryo" panose="020B0604030504040204" pitchFamily="34" charset="-128"/>
              <a:ea typeface="Meiryo" panose="020B0604030504040204" pitchFamily="34" charset="-128"/>
            </a:endParaRPr>
          </a:p>
          <a:p>
            <a:pPr marL="114300" indent="0">
              <a:buNone/>
            </a:pPr>
            <a:endParaRPr kumimoji="1" lang="en-US" altLang="ja-JP" dirty="0">
              <a:solidFill>
                <a:schemeClr val="tx1"/>
              </a:solidFill>
              <a:latin typeface="Meiryo" panose="020B0604030504040204" pitchFamily="34" charset="-128"/>
              <a:ea typeface="Meiryo" panose="020B0604030504040204" pitchFamily="34" charset="-128"/>
            </a:endParaRPr>
          </a:p>
          <a:p>
            <a:pPr marL="114300" indent="0">
              <a:buNone/>
            </a:pPr>
            <a:r>
              <a:rPr kumimoji="1" lang="en-US" altLang="ja-JP" b="1" dirty="0">
                <a:solidFill>
                  <a:schemeClr val="tx1"/>
                </a:solidFill>
                <a:latin typeface="Meiryo" panose="020B0604030504040204" pitchFamily="34" charset="-128"/>
                <a:ea typeface="Meiryo" panose="020B0604030504040204" pitchFamily="34" charset="-128"/>
              </a:rPr>
              <a:t>AI</a:t>
            </a:r>
            <a:r>
              <a:rPr kumimoji="1" lang="ja-JP" altLang="en-US" b="1">
                <a:solidFill>
                  <a:schemeClr val="tx1"/>
                </a:solidFill>
                <a:latin typeface="Meiryo" panose="020B0604030504040204" pitchFamily="34" charset="-128"/>
                <a:ea typeface="Meiryo" panose="020B0604030504040204" pitchFamily="34" charset="-128"/>
              </a:rPr>
              <a:t>サイド</a:t>
            </a:r>
            <a:endParaRPr kumimoji="1" lang="en-US" altLang="ja-JP" b="1" dirty="0">
              <a:solidFill>
                <a:schemeClr val="tx1"/>
              </a:solidFill>
              <a:latin typeface="Meiryo" panose="020B0604030504040204" pitchFamily="34" charset="-128"/>
              <a:ea typeface="Meiryo" panose="020B0604030504040204" pitchFamily="34" charset="-128"/>
            </a:endParaRPr>
          </a:p>
          <a:p>
            <a:pPr>
              <a:buFontTx/>
              <a:buChar char="-"/>
            </a:pPr>
            <a:r>
              <a:rPr kumimoji="1" lang="en-US" altLang="ja-JP" dirty="0">
                <a:solidFill>
                  <a:schemeClr val="tx1"/>
                </a:solidFill>
                <a:latin typeface="Meiryo" panose="020B0604030504040204" pitchFamily="34" charset="-128"/>
                <a:ea typeface="Meiryo" panose="020B0604030504040204" pitchFamily="34" charset="-128"/>
              </a:rPr>
              <a:t>Google Speech API (</a:t>
            </a:r>
            <a:r>
              <a:rPr kumimoji="1" lang="ja-JP" altLang="en-US">
                <a:solidFill>
                  <a:schemeClr val="tx1"/>
                </a:solidFill>
                <a:latin typeface="Meiryo" panose="020B0604030504040204" pitchFamily="34" charset="-128"/>
                <a:ea typeface="Meiryo" panose="020B0604030504040204" pitchFamily="34" charset="-128"/>
              </a:rPr>
              <a:t>音声認識</a:t>
            </a:r>
            <a:r>
              <a:rPr kumimoji="1" lang="en-US" altLang="ja-JP" dirty="0">
                <a:solidFill>
                  <a:schemeClr val="tx1"/>
                </a:solidFill>
                <a:latin typeface="Meiryo" panose="020B0604030504040204" pitchFamily="34" charset="-128"/>
                <a:ea typeface="Meiryo" panose="020B0604030504040204" pitchFamily="34" charset="-128"/>
              </a:rPr>
              <a:t>)</a:t>
            </a:r>
          </a:p>
          <a:p>
            <a:pPr>
              <a:buFontTx/>
              <a:buChar char="-"/>
            </a:pPr>
            <a:r>
              <a:rPr kumimoji="1" lang="en-US" altLang="ja-JP" dirty="0" err="1">
                <a:solidFill>
                  <a:schemeClr val="tx1"/>
                </a:solidFill>
                <a:latin typeface="Meiryo" panose="020B0604030504040204" pitchFamily="34" charset="-128"/>
                <a:ea typeface="Meiryo" panose="020B0604030504040204" pitchFamily="34" charset="-128"/>
              </a:rPr>
              <a:t>ChatGPT</a:t>
            </a:r>
            <a:r>
              <a:rPr kumimoji="1" lang="en-US" altLang="ja-JP" dirty="0">
                <a:solidFill>
                  <a:schemeClr val="tx1"/>
                </a:solidFill>
                <a:latin typeface="Meiryo" panose="020B0604030504040204" pitchFamily="34" charset="-128"/>
                <a:ea typeface="Meiryo" panose="020B0604030504040204" pitchFamily="34" charset="-128"/>
              </a:rPr>
              <a:t> (</a:t>
            </a:r>
            <a:r>
              <a:rPr kumimoji="1" lang="ja-JP" altLang="en-US">
                <a:solidFill>
                  <a:schemeClr val="tx1"/>
                </a:solidFill>
                <a:latin typeface="Meiryo" panose="020B0604030504040204" pitchFamily="34" charset="-128"/>
                <a:ea typeface="Meiryo" panose="020B0604030504040204" pitchFamily="34" charset="-128"/>
              </a:rPr>
              <a:t>自然言語処理</a:t>
            </a:r>
            <a:r>
              <a:rPr kumimoji="1" lang="en-US" altLang="ja-JP" dirty="0">
                <a:solidFill>
                  <a:schemeClr val="tx1"/>
                </a:solidFill>
                <a:latin typeface="Meiryo" panose="020B0604030504040204" pitchFamily="34" charset="-128"/>
                <a:ea typeface="Meiryo" panose="020B0604030504040204" pitchFamily="34" charset="-128"/>
              </a:rPr>
              <a:t>)</a:t>
            </a:r>
          </a:p>
          <a:p>
            <a:pPr lvl="1">
              <a:buFontTx/>
              <a:buChar char="-"/>
            </a:pPr>
            <a:r>
              <a:rPr kumimoji="1" lang="en-US" altLang="ja-JP" dirty="0">
                <a:solidFill>
                  <a:schemeClr val="tx1"/>
                </a:solidFill>
                <a:latin typeface="Meiryo" panose="020B0604030504040204" pitchFamily="34" charset="-128"/>
                <a:ea typeface="Meiryo" panose="020B0604030504040204" pitchFamily="34" charset="-128"/>
              </a:rPr>
              <a:t>GPT-4</a:t>
            </a:r>
          </a:p>
          <a:p>
            <a:pPr lvl="1">
              <a:buFontTx/>
              <a:buChar char="-"/>
            </a:pPr>
            <a:r>
              <a:rPr kumimoji="1" lang="en-US" altLang="ja-JP" dirty="0">
                <a:solidFill>
                  <a:schemeClr val="tx1"/>
                </a:solidFill>
                <a:latin typeface="Meiryo" panose="020B0604030504040204" pitchFamily="34" charset="-128"/>
                <a:ea typeface="Meiryo" panose="020B0604030504040204" pitchFamily="34" charset="-128"/>
              </a:rPr>
              <a:t>Functional calling</a:t>
            </a:r>
          </a:p>
        </p:txBody>
      </p:sp>
    </p:spTree>
    <p:extLst>
      <p:ext uri="{BB962C8B-B14F-4D97-AF65-F5344CB8AC3E}">
        <p14:creationId xmlns:p14="http://schemas.microsoft.com/office/powerpoint/2010/main" val="3520318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B8DF1B1-ABC1-3084-A4E5-2DF7604EB2DC}"/>
              </a:ext>
            </a:extLst>
          </p:cNvPr>
          <p:cNvSpPr>
            <a:spLocks noGrp="1"/>
          </p:cNvSpPr>
          <p:nvPr>
            <p:ph type="title"/>
          </p:nvPr>
        </p:nvSpPr>
        <p:spPr/>
        <p:txBody>
          <a:bodyPr>
            <a:normAutofit fontScale="90000"/>
          </a:bodyPr>
          <a:lstStyle/>
          <a:p>
            <a:r>
              <a:rPr kumimoji="1" lang="ja-JP" altLang="en-US"/>
              <a:t>バックエンド使用技術</a:t>
            </a:r>
          </a:p>
        </p:txBody>
      </p:sp>
      <p:sp>
        <p:nvSpPr>
          <p:cNvPr id="3" name="テキスト プレースホルダー 2">
            <a:extLst>
              <a:ext uri="{FF2B5EF4-FFF2-40B4-BE49-F238E27FC236}">
                <a16:creationId xmlns:a16="http://schemas.microsoft.com/office/drawing/2014/main" id="{E8ABB0B1-1A37-2E9D-6D03-22D045C66F34}"/>
              </a:ext>
            </a:extLst>
          </p:cNvPr>
          <p:cNvSpPr>
            <a:spLocks noGrp="1"/>
          </p:cNvSpPr>
          <p:nvPr>
            <p:ph type="body" idx="1"/>
          </p:nvPr>
        </p:nvSpPr>
        <p:spPr>
          <a:xfrm>
            <a:off x="311700" y="1017725"/>
            <a:ext cx="8520600" cy="3991026"/>
          </a:xfrm>
        </p:spPr>
        <p:txBody>
          <a:bodyPr>
            <a:normAutofit/>
          </a:bodyPr>
          <a:lstStyle/>
          <a:p>
            <a:pPr marL="114300" indent="0" algn="l">
              <a:buNone/>
            </a:pPr>
            <a:r>
              <a:rPr lang="ja-JP" altLang="en-US" b="1" i="0">
                <a:solidFill>
                  <a:srgbClr val="1D1C1D"/>
                </a:solidFill>
                <a:effectLst/>
                <a:latin typeface="Meiryo" panose="020B0604030504040204" pitchFamily="34" charset="-128"/>
                <a:ea typeface="Meiryo" panose="020B0604030504040204" pitchFamily="34" charset="-128"/>
              </a:rPr>
              <a:t>バックエンドの技術選定理由</a:t>
            </a:r>
            <a:br>
              <a:rPr lang="ja-JP" altLang="en-US" b="0" i="0">
                <a:solidFill>
                  <a:srgbClr val="1D1C1D"/>
                </a:solidFill>
                <a:effectLst/>
                <a:latin typeface="Meiryo" panose="020B0604030504040204" pitchFamily="34" charset="-128"/>
                <a:ea typeface="Meiryo" panose="020B0604030504040204" pitchFamily="34" charset="-128"/>
              </a:rPr>
            </a:br>
            <a:endParaRPr lang="ja-JP" altLang="en-US" b="0" i="0">
              <a:solidFill>
                <a:srgbClr val="1D1C1D"/>
              </a:solidFill>
              <a:effectLst/>
              <a:latin typeface="Meiryo" panose="020B0604030504040204" pitchFamily="34" charset="-128"/>
              <a:ea typeface="Meiryo" panose="020B0604030504040204" pitchFamily="34" charset="-128"/>
            </a:endParaRPr>
          </a:p>
          <a:p>
            <a:pPr algn="l">
              <a:buFont typeface="Arial" panose="020B0604020202020204" pitchFamily="34" charset="0"/>
              <a:buChar char="•"/>
            </a:pPr>
            <a:r>
              <a:rPr lang="ja-JP" altLang="en-US" b="0" i="0">
                <a:solidFill>
                  <a:srgbClr val="1D1C1D"/>
                </a:solidFill>
                <a:effectLst/>
                <a:latin typeface="Meiryo" panose="020B0604030504040204" pitchFamily="34" charset="-128"/>
                <a:ea typeface="Meiryo" panose="020B0604030504040204" pitchFamily="34" charset="-128"/>
              </a:rPr>
              <a:t>常時稼働するサーバーが不要な構成とした</a:t>
            </a:r>
          </a:p>
          <a:p>
            <a:pPr algn="l">
              <a:buFont typeface="Arial" panose="020B0604020202020204" pitchFamily="34" charset="0"/>
              <a:buChar char="•"/>
            </a:pPr>
            <a:r>
              <a:rPr lang="ja-JP" altLang="en-US" b="0" i="0">
                <a:solidFill>
                  <a:srgbClr val="1D1C1D"/>
                </a:solidFill>
                <a:effectLst/>
                <a:latin typeface="Meiryo" panose="020B0604030504040204" pitchFamily="34" charset="-128"/>
                <a:ea typeface="Meiryo" panose="020B0604030504040204" pitchFamily="34" charset="-128"/>
              </a:rPr>
              <a:t>プロトタイプの作成にお金がほぼかからないため</a:t>
            </a:r>
          </a:p>
          <a:p>
            <a:pPr algn="l">
              <a:buFont typeface="Arial" panose="020B0604020202020204" pitchFamily="34" charset="0"/>
              <a:buChar char="•"/>
            </a:pPr>
            <a:r>
              <a:rPr lang="en" altLang="ja-JP" b="0" i="0" dirty="0">
                <a:solidFill>
                  <a:srgbClr val="1D1C1D"/>
                </a:solidFill>
                <a:effectLst/>
                <a:latin typeface="Meiryo" panose="020B0604030504040204" pitchFamily="34" charset="-128"/>
                <a:ea typeface="Meiryo" panose="020B0604030504040204" pitchFamily="34" charset="-128"/>
              </a:rPr>
              <a:t>AWS</a:t>
            </a:r>
            <a:r>
              <a:rPr lang="ja-JP" altLang="en-US" b="0" i="0">
                <a:solidFill>
                  <a:srgbClr val="1D1C1D"/>
                </a:solidFill>
                <a:effectLst/>
                <a:latin typeface="Meiryo" panose="020B0604030504040204" pitchFamily="34" charset="-128"/>
                <a:ea typeface="Meiryo" panose="020B0604030504040204" pitchFamily="34" charset="-128"/>
              </a:rPr>
              <a:t>の無料運用期間においては金額がかからない</a:t>
            </a:r>
          </a:p>
          <a:p>
            <a:pPr algn="l">
              <a:buFont typeface="Arial" panose="020B0604020202020204" pitchFamily="34" charset="0"/>
              <a:buChar char="•"/>
            </a:pPr>
            <a:r>
              <a:rPr lang="ja-JP" altLang="en-US" b="0" i="0">
                <a:solidFill>
                  <a:srgbClr val="1D1C1D"/>
                </a:solidFill>
                <a:effectLst/>
                <a:latin typeface="Meiryo" panose="020B0604030504040204" pitchFamily="34" charset="-128"/>
                <a:ea typeface="Meiryo" panose="020B0604030504040204" pitchFamily="34" charset="-128"/>
              </a:rPr>
              <a:t>無料期間終了後も、月</a:t>
            </a:r>
            <a:r>
              <a:rPr lang="en-US" altLang="ja-JP" b="0" i="0" dirty="0">
                <a:solidFill>
                  <a:srgbClr val="1D1C1D"/>
                </a:solidFill>
                <a:effectLst/>
                <a:latin typeface="Meiryo" panose="020B0604030504040204" pitchFamily="34" charset="-128"/>
                <a:ea typeface="Meiryo" panose="020B0604030504040204" pitchFamily="34" charset="-128"/>
              </a:rPr>
              <a:t>$10</a:t>
            </a:r>
            <a:r>
              <a:rPr lang="ja-JP" altLang="en-US" b="0" i="0">
                <a:solidFill>
                  <a:srgbClr val="1D1C1D"/>
                </a:solidFill>
                <a:effectLst/>
                <a:latin typeface="Meiryo" panose="020B0604030504040204" pitchFamily="34" charset="-128"/>
                <a:ea typeface="Meiryo" panose="020B0604030504040204" pitchFamily="34" charset="-128"/>
              </a:rPr>
              <a:t>未満で運用可能</a:t>
            </a:r>
          </a:p>
          <a:p>
            <a:pPr marL="114300" indent="0">
              <a:buNone/>
            </a:pPr>
            <a:endParaRPr kumimoji="1" lang="en-US" altLang="ja-JP" dirty="0">
              <a:solidFill>
                <a:schemeClr val="tx1"/>
              </a:solidFill>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21411350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lt1">
            <a:alpha val="47000"/>
          </a:schemeClr>
        </a:solidFill>
        <a:effectLst/>
      </p:bgPr>
    </p:bg>
    <p:spTree>
      <p:nvGrpSpPr>
        <p:cNvPr id="1" name="Shape 60"/>
        <p:cNvGrpSpPr/>
        <p:nvPr/>
      </p:nvGrpSpPr>
      <p:grpSpPr>
        <a:xfrm>
          <a:off x="0" y="0"/>
          <a:ext cx="0" cy="0"/>
          <a:chOff x="0" y="0"/>
          <a:chExt cx="0" cy="0"/>
        </a:xfrm>
      </p:grpSpPr>
      <p:sp>
        <p:nvSpPr>
          <p:cNvPr id="61" name="Google Shape;61;p14"/>
          <p:cNvSpPr txBox="1">
            <a:spLocks noGrp="1"/>
          </p:cNvSpPr>
          <p:nvPr>
            <p:ph type="title"/>
          </p:nvPr>
        </p:nvSpPr>
        <p:spPr>
          <a:xfrm>
            <a:off x="180000" y="180000"/>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ja" sz="2400" dirty="0"/>
              <a:t>開発背景</a:t>
            </a:r>
            <a:endParaRPr sz="2400" dirty="0"/>
          </a:p>
        </p:txBody>
      </p:sp>
      <p:pic>
        <p:nvPicPr>
          <p:cNvPr id="66" name="Google Shape;66;p14"/>
          <p:cNvPicPr preferRelativeResize="0"/>
          <p:nvPr/>
        </p:nvPicPr>
        <p:blipFill>
          <a:blip r:embed="rId3">
            <a:alphaModFix/>
          </a:blip>
          <a:stretch>
            <a:fillRect/>
          </a:stretch>
        </p:blipFill>
        <p:spPr>
          <a:xfrm>
            <a:off x="6318000" y="540000"/>
            <a:ext cx="1588648" cy="1597225"/>
          </a:xfrm>
          <a:prstGeom prst="rect">
            <a:avLst/>
          </a:prstGeom>
          <a:noFill/>
          <a:ln>
            <a:noFill/>
          </a:ln>
        </p:spPr>
      </p:pic>
      <p:grpSp>
        <p:nvGrpSpPr>
          <p:cNvPr id="16" name="グループ化 15">
            <a:extLst>
              <a:ext uri="{FF2B5EF4-FFF2-40B4-BE49-F238E27FC236}">
                <a16:creationId xmlns:a16="http://schemas.microsoft.com/office/drawing/2014/main" id="{48957CCA-A360-EB4A-A8E6-42B4B74EE40D}"/>
              </a:ext>
            </a:extLst>
          </p:cNvPr>
          <p:cNvGrpSpPr/>
          <p:nvPr/>
        </p:nvGrpSpPr>
        <p:grpSpPr>
          <a:xfrm>
            <a:off x="6397308" y="2331436"/>
            <a:ext cx="521865" cy="885228"/>
            <a:chOff x="1085603" y="2490249"/>
            <a:chExt cx="521865" cy="885228"/>
          </a:xfrm>
        </p:grpSpPr>
        <p:pic>
          <p:nvPicPr>
            <p:cNvPr id="70" name="Google Shape;70;p14"/>
            <p:cNvPicPr preferRelativeResize="0"/>
            <p:nvPr/>
          </p:nvPicPr>
          <p:blipFill>
            <a:blip r:embed="rId4">
              <a:alphaModFix/>
            </a:blip>
            <a:stretch>
              <a:fillRect/>
            </a:stretch>
          </p:blipFill>
          <p:spPr>
            <a:xfrm>
              <a:off x="1198853" y="2707137"/>
              <a:ext cx="386850" cy="386850"/>
            </a:xfrm>
            <a:prstGeom prst="rect">
              <a:avLst/>
            </a:prstGeom>
            <a:noFill/>
            <a:ln>
              <a:noFill/>
            </a:ln>
          </p:spPr>
        </p:pic>
        <p:sp>
          <p:nvSpPr>
            <p:cNvPr id="73" name="Google Shape;73;p14"/>
            <p:cNvSpPr/>
            <p:nvPr/>
          </p:nvSpPr>
          <p:spPr>
            <a:xfrm rot="17841124">
              <a:off x="1418381" y="2560070"/>
              <a:ext cx="258908" cy="119266"/>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6" name="Google Shape;76;p14"/>
            <p:cNvSpPr/>
            <p:nvPr/>
          </p:nvSpPr>
          <p:spPr>
            <a:xfrm rot="17852500">
              <a:off x="1034153" y="3097527"/>
              <a:ext cx="329400" cy="226500"/>
            </a:xfrm>
            <a:prstGeom prst="leftArrow">
              <a:avLst>
                <a:gd name="adj1" fmla="val 50000"/>
                <a:gd name="adj2" fmla="val 50000"/>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nvGrpSpPr>
          <p:cNvPr id="77" name="Google Shape;77;p14"/>
          <p:cNvGrpSpPr/>
          <p:nvPr/>
        </p:nvGrpSpPr>
        <p:grpSpPr>
          <a:xfrm>
            <a:off x="8298150" y="142200"/>
            <a:ext cx="679250" cy="598124"/>
            <a:chOff x="8169625" y="90675"/>
            <a:chExt cx="679250" cy="598124"/>
          </a:xfrm>
        </p:grpSpPr>
        <p:pic>
          <p:nvPicPr>
            <p:cNvPr id="78" name="Google Shape;78;p14"/>
            <p:cNvPicPr preferRelativeResize="0"/>
            <p:nvPr/>
          </p:nvPicPr>
          <p:blipFill rotWithShape="1">
            <a:blip r:embed="rId5">
              <a:alphaModFix/>
            </a:blip>
            <a:srcRect l="15680" t="22215" r="12655" b="22998"/>
            <a:stretch/>
          </p:blipFill>
          <p:spPr>
            <a:xfrm>
              <a:off x="8169625" y="90675"/>
              <a:ext cx="679250" cy="354425"/>
            </a:xfrm>
            <a:prstGeom prst="rect">
              <a:avLst/>
            </a:prstGeom>
            <a:noFill/>
            <a:ln>
              <a:noFill/>
            </a:ln>
          </p:spPr>
        </p:pic>
        <p:pic>
          <p:nvPicPr>
            <p:cNvPr id="79" name="Google Shape;79;p14"/>
            <p:cNvPicPr preferRelativeResize="0"/>
            <p:nvPr/>
          </p:nvPicPr>
          <p:blipFill>
            <a:blip r:embed="rId6">
              <a:alphaModFix/>
            </a:blip>
            <a:stretch>
              <a:fillRect/>
            </a:stretch>
          </p:blipFill>
          <p:spPr>
            <a:xfrm>
              <a:off x="8185101" y="499324"/>
              <a:ext cx="648300" cy="189475"/>
            </a:xfrm>
            <a:prstGeom prst="rect">
              <a:avLst/>
            </a:prstGeom>
            <a:noFill/>
            <a:ln>
              <a:noFill/>
            </a:ln>
          </p:spPr>
        </p:pic>
      </p:grpSp>
      <p:pic>
        <p:nvPicPr>
          <p:cNvPr id="10" name="図 9">
            <a:extLst>
              <a:ext uri="{FF2B5EF4-FFF2-40B4-BE49-F238E27FC236}">
                <a16:creationId xmlns:a16="http://schemas.microsoft.com/office/drawing/2014/main" id="{E127B5F3-D713-56B3-B65F-345EC7B49564}"/>
              </a:ext>
            </a:extLst>
          </p:cNvPr>
          <p:cNvPicPr>
            <a:picLocks noChangeAspect="1"/>
          </p:cNvPicPr>
          <p:nvPr/>
        </p:nvPicPr>
        <p:blipFill>
          <a:blip r:embed="rId7"/>
          <a:stretch>
            <a:fillRect/>
          </a:stretch>
        </p:blipFill>
        <p:spPr>
          <a:xfrm>
            <a:off x="5723904" y="3349512"/>
            <a:ext cx="1455175" cy="1455175"/>
          </a:xfrm>
          <a:prstGeom prst="rect">
            <a:avLst/>
          </a:prstGeom>
        </p:spPr>
      </p:pic>
      <p:pic>
        <p:nvPicPr>
          <p:cNvPr id="12" name="図 11">
            <a:extLst>
              <a:ext uri="{FF2B5EF4-FFF2-40B4-BE49-F238E27FC236}">
                <a16:creationId xmlns:a16="http://schemas.microsoft.com/office/drawing/2014/main" id="{DB2EAC3E-D4E6-6D01-B89F-7EE2AF62963D}"/>
              </a:ext>
            </a:extLst>
          </p:cNvPr>
          <p:cNvPicPr>
            <a:picLocks noChangeAspect="1"/>
          </p:cNvPicPr>
          <p:nvPr/>
        </p:nvPicPr>
        <p:blipFill>
          <a:blip r:embed="rId8"/>
          <a:stretch>
            <a:fillRect/>
          </a:stretch>
        </p:blipFill>
        <p:spPr>
          <a:xfrm>
            <a:off x="7273024" y="3349512"/>
            <a:ext cx="1455175" cy="1455175"/>
          </a:xfrm>
          <a:prstGeom prst="rect">
            <a:avLst/>
          </a:prstGeom>
        </p:spPr>
      </p:pic>
      <p:sp>
        <p:nvSpPr>
          <p:cNvPr id="14" name="テキスト ボックス 13">
            <a:extLst>
              <a:ext uri="{FF2B5EF4-FFF2-40B4-BE49-F238E27FC236}">
                <a16:creationId xmlns:a16="http://schemas.microsoft.com/office/drawing/2014/main" id="{A6FDAE9B-BDD1-F11E-61D4-EFC8ED2D2439}"/>
              </a:ext>
            </a:extLst>
          </p:cNvPr>
          <p:cNvSpPr txBox="1"/>
          <p:nvPr/>
        </p:nvSpPr>
        <p:spPr>
          <a:xfrm>
            <a:off x="6510558" y="1969774"/>
            <a:ext cx="1261885" cy="307777"/>
          </a:xfrm>
          <a:prstGeom prst="rect">
            <a:avLst/>
          </a:prstGeom>
          <a:noFill/>
        </p:spPr>
        <p:txBody>
          <a:bodyPr wrap="none" rtlCol="0">
            <a:spAutoFit/>
          </a:bodyPr>
          <a:lstStyle/>
          <a:p>
            <a:pPr algn="ctr"/>
            <a:r>
              <a:rPr kumimoji="1" lang="ja-JP" altLang="en-US"/>
              <a:t>マネージャー</a:t>
            </a:r>
          </a:p>
        </p:txBody>
      </p:sp>
      <p:grpSp>
        <p:nvGrpSpPr>
          <p:cNvPr id="17" name="グループ化 16">
            <a:extLst>
              <a:ext uri="{FF2B5EF4-FFF2-40B4-BE49-F238E27FC236}">
                <a16:creationId xmlns:a16="http://schemas.microsoft.com/office/drawing/2014/main" id="{283E9850-0AA4-5C84-7361-D7E8D54EBE62}"/>
              </a:ext>
            </a:extLst>
          </p:cNvPr>
          <p:cNvGrpSpPr/>
          <p:nvPr/>
        </p:nvGrpSpPr>
        <p:grpSpPr>
          <a:xfrm flipH="1">
            <a:off x="7325360" y="2293225"/>
            <a:ext cx="450976" cy="885228"/>
            <a:chOff x="1085603" y="2490249"/>
            <a:chExt cx="521865" cy="885228"/>
          </a:xfrm>
        </p:grpSpPr>
        <p:pic>
          <p:nvPicPr>
            <p:cNvPr id="18" name="Google Shape;70;p14">
              <a:extLst>
                <a:ext uri="{FF2B5EF4-FFF2-40B4-BE49-F238E27FC236}">
                  <a16:creationId xmlns:a16="http://schemas.microsoft.com/office/drawing/2014/main" id="{F84152B1-8FFB-3989-8A74-59D7A1BECEE1}"/>
                </a:ext>
              </a:extLst>
            </p:cNvPr>
            <p:cNvPicPr preferRelativeResize="0"/>
            <p:nvPr/>
          </p:nvPicPr>
          <p:blipFill>
            <a:blip r:embed="rId4">
              <a:alphaModFix/>
            </a:blip>
            <a:stretch>
              <a:fillRect/>
            </a:stretch>
          </p:blipFill>
          <p:spPr>
            <a:xfrm>
              <a:off x="1198853" y="2707137"/>
              <a:ext cx="386850" cy="386850"/>
            </a:xfrm>
            <a:prstGeom prst="rect">
              <a:avLst/>
            </a:prstGeom>
            <a:noFill/>
            <a:ln>
              <a:noFill/>
            </a:ln>
          </p:spPr>
        </p:pic>
        <p:sp>
          <p:nvSpPr>
            <p:cNvPr id="19" name="Google Shape;73;p14">
              <a:extLst>
                <a:ext uri="{FF2B5EF4-FFF2-40B4-BE49-F238E27FC236}">
                  <a16:creationId xmlns:a16="http://schemas.microsoft.com/office/drawing/2014/main" id="{821EDB64-A768-BF69-6DD0-D40403C40A3A}"/>
                </a:ext>
              </a:extLst>
            </p:cNvPr>
            <p:cNvSpPr/>
            <p:nvPr/>
          </p:nvSpPr>
          <p:spPr>
            <a:xfrm rot="17841124">
              <a:off x="1418381" y="2560070"/>
              <a:ext cx="258908" cy="119266"/>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0" name="Google Shape;76;p14">
              <a:extLst>
                <a:ext uri="{FF2B5EF4-FFF2-40B4-BE49-F238E27FC236}">
                  <a16:creationId xmlns:a16="http://schemas.microsoft.com/office/drawing/2014/main" id="{6B9582D6-F2CE-D9D8-F55F-9F820D8A7EFB}"/>
                </a:ext>
              </a:extLst>
            </p:cNvPr>
            <p:cNvSpPr/>
            <p:nvPr/>
          </p:nvSpPr>
          <p:spPr>
            <a:xfrm rot="17852500">
              <a:off x="1034153" y="3097527"/>
              <a:ext cx="329400" cy="226500"/>
            </a:xfrm>
            <a:prstGeom prst="leftArrow">
              <a:avLst>
                <a:gd name="adj1" fmla="val 50000"/>
                <a:gd name="adj2" fmla="val 50000"/>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sp>
        <p:nvSpPr>
          <p:cNvPr id="22" name="角丸四角形 21">
            <a:extLst>
              <a:ext uri="{FF2B5EF4-FFF2-40B4-BE49-F238E27FC236}">
                <a16:creationId xmlns:a16="http://schemas.microsoft.com/office/drawing/2014/main" id="{5FE1CF86-79F7-269A-B1E6-BA46E4D83F03}"/>
              </a:ext>
            </a:extLst>
          </p:cNvPr>
          <p:cNvSpPr/>
          <p:nvPr/>
        </p:nvSpPr>
        <p:spPr>
          <a:xfrm>
            <a:off x="5442559" y="3179281"/>
            <a:ext cx="3519367" cy="1932041"/>
          </a:xfrm>
          <a:prstGeom prst="roundRect">
            <a:avLst/>
          </a:prstGeom>
          <a:solidFill>
            <a:schemeClr val="bg1">
              <a:lumMod val="85000"/>
              <a:alpha val="84536"/>
            </a:schemeClr>
          </a:solidFill>
          <a:ln>
            <a:noFill/>
          </a:ln>
          <a:effectLst>
            <a:outerShdw sx="1000" sy="1000" algn="ctr" rotWithShape="0">
              <a:srgbClr val="000000"/>
            </a:outerShdw>
            <a:softEdge rad="114044"/>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Google Shape;62;p14">
            <a:extLst>
              <a:ext uri="{FF2B5EF4-FFF2-40B4-BE49-F238E27FC236}">
                <a16:creationId xmlns:a16="http://schemas.microsoft.com/office/drawing/2014/main" id="{6E72A440-5BAB-3D82-69D7-63DED536B932}"/>
              </a:ext>
            </a:extLst>
          </p:cNvPr>
          <p:cNvSpPr txBox="1">
            <a:spLocks/>
          </p:cNvSpPr>
          <p:nvPr/>
        </p:nvSpPr>
        <p:spPr>
          <a:xfrm>
            <a:off x="334430" y="1164382"/>
            <a:ext cx="5826000" cy="182914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0" indent="0">
              <a:spcAft>
                <a:spcPts val="1200"/>
              </a:spcAft>
              <a:buFont typeface="Arial"/>
              <a:buNone/>
            </a:pPr>
            <a:r>
              <a:rPr lang="ja-JP" altLang="en-US"/>
              <a:t>リモートワーク増加で社員や上司のつながりが減少</a:t>
            </a:r>
            <a:r>
              <a:rPr lang="en-US" altLang="ja-JP" dirty="0"/>
              <a:t> </a:t>
            </a:r>
          </a:p>
          <a:p>
            <a:pPr marL="0" indent="0">
              <a:spcAft>
                <a:spcPts val="1200"/>
              </a:spcAft>
              <a:buNone/>
            </a:pPr>
            <a:r>
              <a:rPr lang="ja-JP" altLang="en-US"/>
              <a:t>◯　メンバー状況や他部署の状況が把握し辛い</a:t>
            </a:r>
            <a:endParaRPr lang="en-US" altLang="ja-JP" dirty="0"/>
          </a:p>
          <a:p>
            <a:pPr marL="0" indent="0">
              <a:spcAft>
                <a:spcPts val="1200"/>
              </a:spcAft>
              <a:buNone/>
            </a:pPr>
            <a:r>
              <a:rPr lang="ja-JP" altLang="en-US"/>
              <a:t>◯　上司に仕事の状況報告を言い出しづらい</a:t>
            </a:r>
            <a:endParaRPr lang="en-US" altLang="ja-JP" dirty="0"/>
          </a:p>
          <a:p>
            <a:pPr marL="0" indent="0">
              <a:spcAft>
                <a:spcPts val="1200"/>
              </a:spcAft>
              <a:buNone/>
            </a:pPr>
            <a:r>
              <a:rPr lang="ja-JP" altLang="en-US"/>
              <a:t>◯　管理職が解決策を出しづらい</a:t>
            </a:r>
            <a:endParaRPr lang="ja-JP"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20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2" name="Google Shape;96;p15">
            <a:extLst>
              <a:ext uri="{FF2B5EF4-FFF2-40B4-BE49-F238E27FC236}">
                <a16:creationId xmlns:a16="http://schemas.microsoft.com/office/drawing/2014/main" id="{333926DA-052A-8CD5-9820-C5E654A77F64}"/>
              </a:ext>
            </a:extLst>
          </p:cNvPr>
          <p:cNvPicPr preferRelativeResize="0"/>
          <p:nvPr/>
        </p:nvPicPr>
        <p:blipFill>
          <a:blip r:embed="rId3">
            <a:alphaModFix/>
          </a:blip>
          <a:stretch>
            <a:fillRect/>
          </a:stretch>
        </p:blipFill>
        <p:spPr>
          <a:xfrm>
            <a:off x="6318000" y="540000"/>
            <a:ext cx="1588648" cy="1599299"/>
          </a:xfrm>
          <a:prstGeom prst="rect">
            <a:avLst/>
          </a:prstGeom>
          <a:noFill/>
          <a:ln>
            <a:noFill/>
          </a:ln>
        </p:spPr>
      </p:pic>
      <p:sp>
        <p:nvSpPr>
          <p:cNvPr id="61" name="Google Shape;61;p14"/>
          <p:cNvSpPr txBox="1">
            <a:spLocks noGrp="1"/>
          </p:cNvSpPr>
          <p:nvPr>
            <p:ph type="title"/>
          </p:nvPr>
        </p:nvSpPr>
        <p:spPr>
          <a:xfrm>
            <a:off x="180000" y="180000"/>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ja" sz="2400" dirty="0"/>
              <a:t>開発背景</a:t>
            </a:r>
            <a:endParaRPr sz="2400" dirty="0"/>
          </a:p>
        </p:txBody>
      </p:sp>
      <p:grpSp>
        <p:nvGrpSpPr>
          <p:cNvPr id="16" name="グループ化 15">
            <a:extLst>
              <a:ext uri="{FF2B5EF4-FFF2-40B4-BE49-F238E27FC236}">
                <a16:creationId xmlns:a16="http://schemas.microsoft.com/office/drawing/2014/main" id="{48957CCA-A360-EB4A-A8E6-42B4B74EE40D}"/>
              </a:ext>
            </a:extLst>
          </p:cNvPr>
          <p:cNvGrpSpPr/>
          <p:nvPr/>
        </p:nvGrpSpPr>
        <p:grpSpPr>
          <a:xfrm>
            <a:off x="6397308" y="2331436"/>
            <a:ext cx="521865" cy="885228"/>
            <a:chOff x="1085603" y="2490249"/>
            <a:chExt cx="521865" cy="885228"/>
          </a:xfrm>
        </p:grpSpPr>
        <p:sp>
          <p:nvSpPr>
            <p:cNvPr id="73" name="Google Shape;73;p14"/>
            <p:cNvSpPr/>
            <p:nvPr/>
          </p:nvSpPr>
          <p:spPr>
            <a:xfrm rot="17841124">
              <a:off x="1418381" y="2560070"/>
              <a:ext cx="258908" cy="119266"/>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6" name="Google Shape;76;p14"/>
            <p:cNvSpPr/>
            <p:nvPr/>
          </p:nvSpPr>
          <p:spPr>
            <a:xfrm rot="17852500">
              <a:off x="1034153" y="3097527"/>
              <a:ext cx="329400" cy="226500"/>
            </a:xfrm>
            <a:prstGeom prst="leftArrow">
              <a:avLst>
                <a:gd name="adj1" fmla="val 50000"/>
                <a:gd name="adj2" fmla="val 50000"/>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nvGrpSpPr>
          <p:cNvPr id="77" name="Google Shape;77;p14"/>
          <p:cNvGrpSpPr/>
          <p:nvPr/>
        </p:nvGrpSpPr>
        <p:grpSpPr>
          <a:xfrm>
            <a:off x="8298150" y="142200"/>
            <a:ext cx="679250" cy="598124"/>
            <a:chOff x="8169625" y="90675"/>
            <a:chExt cx="679250" cy="598124"/>
          </a:xfrm>
        </p:grpSpPr>
        <p:pic>
          <p:nvPicPr>
            <p:cNvPr id="78" name="Google Shape;78;p14"/>
            <p:cNvPicPr preferRelativeResize="0"/>
            <p:nvPr/>
          </p:nvPicPr>
          <p:blipFill rotWithShape="1">
            <a:blip r:embed="rId4">
              <a:alphaModFix/>
            </a:blip>
            <a:srcRect l="15680" t="22215" r="12655" b="22998"/>
            <a:stretch/>
          </p:blipFill>
          <p:spPr>
            <a:xfrm>
              <a:off x="8169625" y="90675"/>
              <a:ext cx="679250" cy="354425"/>
            </a:xfrm>
            <a:prstGeom prst="rect">
              <a:avLst/>
            </a:prstGeom>
            <a:noFill/>
            <a:ln>
              <a:noFill/>
            </a:ln>
          </p:spPr>
        </p:pic>
        <p:pic>
          <p:nvPicPr>
            <p:cNvPr id="79" name="Google Shape;79;p14"/>
            <p:cNvPicPr preferRelativeResize="0"/>
            <p:nvPr/>
          </p:nvPicPr>
          <p:blipFill>
            <a:blip r:embed="rId5">
              <a:alphaModFix/>
            </a:blip>
            <a:stretch>
              <a:fillRect/>
            </a:stretch>
          </p:blipFill>
          <p:spPr>
            <a:xfrm>
              <a:off x="8185101" y="499324"/>
              <a:ext cx="648300" cy="189475"/>
            </a:xfrm>
            <a:prstGeom prst="rect">
              <a:avLst/>
            </a:prstGeom>
            <a:noFill/>
            <a:ln>
              <a:noFill/>
            </a:ln>
          </p:spPr>
        </p:pic>
      </p:grpSp>
      <p:pic>
        <p:nvPicPr>
          <p:cNvPr id="10" name="図 9">
            <a:extLst>
              <a:ext uri="{FF2B5EF4-FFF2-40B4-BE49-F238E27FC236}">
                <a16:creationId xmlns:a16="http://schemas.microsoft.com/office/drawing/2014/main" id="{E127B5F3-D713-56B3-B65F-345EC7B49564}"/>
              </a:ext>
            </a:extLst>
          </p:cNvPr>
          <p:cNvPicPr>
            <a:picLocks noChangeAspect="1"/>
          </p:cNvPicPr>
          <p:nvPr/>
        </p:nvPicPr>
        <p:blipFill>
          <a:blip r:embed="rId6"/>
          <a:stretch>
            <a:fillRect/>
          </a:stretch>
        </p:blipFill>
        <p:spPr>
          <a:xfrm>
            <a:off x="5723904" y="3349512"/>
            <a:ext cx="1455175" cy="1455175"/>
          </a:xfrm>
          <a:prstGeom prst="rect">
            <a:avLst/>
          </a:prstGeom>
        </p:spPr>
      </p:pic>
      <p:pic>
        <p:nvPicPr>
          <p:cNvPr id="12" name="図 11">
            <a:extLst>
              <a:ext uri="{FF2B5EF4-FFF2-40B4-BE49-F238E27FC236}">
                <a16:creationId xmlns:a16="http://schemas.microsoft.com/office/drawing/2014/main" id="{DB2EAC3E-D4E6-6D01-B89F-7EE2AF62963D}"/>
              </a:ext>
            </a:extLst>
          </p:cNvPr>
          <p:cNvPicPr>
            <a:picLocks noChangeAspect="1"/>
          </p:cNvPicPr>
          <p:nvPr/>
        </p:nvPicPr>
        <p:blipFill>
          <a:blip r:embed="rId7"/>
          <a:stretch>
            <a:fillRect/>
          </a:stretch>
        </p:blipFill>
        <p:spPr>
          <a:xfrm>
            <a:off x="7273024" y="3349512"/>
            <a:ext cx="1455175" cy="1455175"/>
          </a:xfrm>
          <a:prstGeom prst="rect">
            <a:avLst/>
          </a:prstGeom>
        </p:spPr>
      </p:pic>
      <p:sp>
        <p:nvSpPr>
          <p:cNvPr id="14" name="テキスト ボックス 13">
            <a:extLst>
              <a:ext uri="{FF2B5EF4-FFF2-40B4-BE49-F238E27FC236}">
                <a16:creationId xmlns:a16="http://schemas.microsoft.com/office/drawing/2014/main" id="{A6FDAE9B-BDD1-F11E-61D4-EFC8ED2D2439}"/>
              </a:ext>
            </a:extLst>
          </p:cNvPr>
          <p:cNvSpPr txBox="1"/>
          <p:nvPr/>
        </p:nvSpPr>
        <p:spPr>
          <a:xfrm>
            <a:off x="6510559" y="1969774"/>
            <a:ext cx="1261885" cy="307777"/>
          </a:xfrm>
          <a:prstGeom prst="rect">
            <a:avLst/>
          </a:prstGeom>
          <a:noFill/>
        </p:spPr>
        <p:txBody>
          <a:bodyPr wrap="none" rtlCol="0">
            <a:spAutoFit/>
          </a:bodyPr>
          <a:lstStyle/>
          <a:p>
            <a:pPr algn="ctr"/>
            <a:r>
              <a:rPr kumimoji="1" lang="ja-JP" altLang="en-US"/>
              <a:t>マネージャー</a:t>
            </a:r>
          </a:p>
        </p:txBody>
      </p:sp>
      <p:grpSp>
        <p:nvGrpSpPr>
          <p:cNvPr id="17" name="グループ化 16">
            <a:extLst>
              <a:ext uri="{FF2B5EF4-FFF2-40B4-BE49-F238E27FC236}">
                <a16:creationId xmlns:a16="http://schemas.microsoft.com/office/drawing/2014/main" id="{283E9850-0AA4-5C84-7361-D7E8D54EBE62}"/>
              </a:ext>
            </a:extLst>
          </p:cNvPr>
          <p:cNvGrpSpPr/>
          <p:nvPr/>
        </p:nvGrpSpPr>
        <p:grpSpPr>
          <a:xfrm flipH="1">
            <a:off x="7325360" y="2293225"/>
            <a:ext cx="450976" cy="885228"/>
            <a:chOff x="1085603" y="2490249"/>
            <a:chExt cx="521865" cy="885228"/>
          </a:xfrm>
        </p:grpSpPr>
        <p:sp>
          <p:nvSpPr>
            <p:cNvPr id="19" name="Google Shape;73;p14">
              <a:extLst>
                <a:ext uri="{FF2B5EF4-FFF2-40B4-BE49-F238E27FC236}">
                  <a16:creationId xmlns:a16="http://schemas.microsoft.com/office/drawing/2014/main" id="{821EDB64-A768-BF69-6DD0-D40403C40A3A}"/>
                </a:ext>
              </a:extLst>
            </p:cNvPr>
            <p:cNvSpPr/>
            <p:nvPr/>
          </p:nvSpPr>
          <p:spPr>
            <a:xfrm rot="17841124">
              <a:off x="1418381" y="2560070"/>
              <a:ext cx="258908" cy="119266"/>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0" name="Google Shape;76;p14">
              <a:extLst>
                <a:ext uri="{FF2B5EF4-FFF2-40B4-BE49-F238E27FC236}">
                  <a16:creationId xmlns:a16="http://schemas.microsoft.com/office/drawing/2014/main" id="{6B9582D6-F2CE-D9D8-F55F-9F820D8A7EFB}"/>
                </a:ext>
              </a:extLst>
            </p:cNvPr>
            <p:cNvSpPr/>
            <p:nvPr/>
          </p:nvSpPr>
          <p:spPr>
            <a:xfrm rot="17852500">
              <a:off x="1034153" y="3097527"/>
              <a:ext cx="329400" cy="226500"/>
            </a:xfrm>
            <a:prstGeom prst="leftArrow">
              <a:avLst>
                <a:gd name="adj1" fmla="val 50000"/>
                <a:gd name="adj2" fmla="val 50000"/>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pic>
        <p:nvPicPr>
          <p:cNvPr id="3" name="Google Shape;97;p15">
            <a:extLst>
              <a:ext uri="{FF2B5EF4-FFF2-40B4-BE49-F238E27FC236}">
                <a16:creationId xmlns:a16="http://schemas.microsoft.com/office/drawing/2014/main" id="{7716D26D-267D-A543-A9C7-6B6C063CB06F}"/>
              </a:ext>
            </a:extLst>
          </p:cNvPr>
          <p:cNvPicPr preferRelativeResize="0"/>
          <p:nvPr/>
        </p:nvPicPr>
        <p:blipFill>
          <a:blip r:embed="rId8">
            <a:alphaModFix/>
          </a:blip>
          <a:stretch>
            <a:fillRect/>
          </a:stretch>
        </p:blipFill>
        <p:spPr>
          <a:xfrm>
            <a:off x="6502527" y="2550980"/>
            <a:ext cx="386850" cy="386850"/>
          </a:xfrm>
          <a:prstGeom prst="rect">
            <a:avLst/>
          </a:prstGeom>
          <a:noFill/>
          <a:ln>
            <a:noFill/>
          </a:ln>
        </p:spPr>
      </p:pic>
      <p:pic>
        <p:nvPicPr>
          <p:cNvPr id="4" name="Google Shape;98;p15">
            <a:extLst>
              <a:ext uri="{FF2B5EF4-FFF2-40B4-BE49-F238E27FC236}">
                <a16:creationId xmlns:a16="http://schemas.microsoft.com/office/drawing/2014/main" id="{C8431F72-2265-98CC-B718-39C4C429507B}"/>
              </a:ext>
            </a:extLst>
          </p:cNvPr>
          <p:cNvPicPr preferRelativeResize="0"/>
          <p:nvPr/>
        </p:nvPicPr>
        <p:blipFill>
          <a:blip r:embed="rId8">
            <a:alphaModFix/>
          </a:blip>
          <a:stretch>
            <a:fillRect/>
          </a:stretch>
        </p:blipFill>
        <p:spPr>
          <a:xfrm>
            <a:off x="7322113" y="2512382"/>
            <a:ext cx="386850" cy="386850"/>
          </a:xfrm>
          <a:prstGeom prst="rect">
            <a:avLst/>
          </a:prstGeom>
          <a:noFill/>
          <a:ln>
            <a:noFill/>
          </a:ln>
        </p:spPr>
      </p:pic>
      <p:sp>
        <p:nvSpPr>
          <p:cNvPr id="6" name="テキスト ボックス 5">
            <a:extLst>
              <a:ext uri="{FF2B5EF4-FFF2-40B4-BE49-F238E27FC236}">
                <a16:creationId xmlns:a16="http://schemas.microsoft.com/office/drawing/2014/main" id="{CE5FC4D8-D408-87ED-C2BB-4E9CFF4B0534}"/>
              </a:ext>
            </a:extLst>
          </p:cNvPr>
          <p:cNvSpPr txBox="1"/>
          <p:nvPr/>
        </p:nvSpPr>
        <p:spPr>
          <a:xfrm>
            <a:off x="334430" y="3615061"/>
            <a:ext cx="5562756" cy="869533"/>
          </a:xfrm>
          <a:prstGeom prst="rect">
            <a:avLst/>
          </a:prstGeom>
          <a:noFill/>
        </p:spPr>
        <p:txBody>
          <a:bodyPr wrap="square">
            <a:spAutoFit/>
          </a:bodyPr>
          <a:lstStyle/>
          <a:p>
            <a:pPr marL="0" lvl="0" indent="0" rtl="0">
              <a:lnSpc>
                <a:spcPct val="150000"/>
              </a:lnSpc>
              <a:spcBef>
                <a:spcPts val="1200"/>
              </a:spcBef>
              <a:spcAft>
                <a:spcPts val="1200"/>
              </a:spcAft>
              <a:buNone/>
            </a:pPr>
            <a:r>
              <a:rPr lang="ja-JP" altLang="en-US" sz="1800" b="1"/>
              <a:t>バラバラになった社員の状況を収集し</a:t>
            </a:r>
            <a:br>
              <a:rPr lang="en-US" altLang="ja-JP" sz="1800" b="1" dirty="0"/>
            </a:br>
            <a:r>
              <a:rPr lang="en-US" altLang="ja-JP" sz="1800" b="1" dirty="0"/>
              <a:t>AI</a:t>
            </a:r>
            <a:r>
              <a:rPr lang="ja-JP" altLang="en-US" sz="1800" b="1"/>
              <a:t>分析を用いて社内情報＆状態の可視化</a:t>
            </a:r>
            <a:endParaRPr lang="en-US" altLang="ja-JP" sz="1800" b="1" dirty="0"/>
          </a:p>
        </p:txBody>
      </p:sp>
      <p:sp>
        <p:nvSpPr>
          <p:cNvPr id="9" name="Google Shape;62;p14">
            <a:extLst>
              <a:ext uri="{FF2B5EF4-FFF2-40B4-BE49-F238E27FC236}">
                <a16:creationId xmlns:a16="http://schemas.microsoft.com/office/drawing/2014/main" id="{0159EC89-F2E8-BA52-F562-C0728BDCA975}"/>
              </a:ext>
            </a:extLst>
          </p:cNvPr>
          <p:cNvSpPr txBox="1">
            <a:spLocks/>
          </p:cNvSpPr>
          <p:nvPr/>
        </p:nvSpPr>
        <p:spPr>
          <a:xfrm>
            <a:off x="334430" y="1164382"/>
            <a:ext cx="5826000" cy="182914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0" indent="0">
              <a:spcAft>
                <a:spcPts val="1200"/>
              </a:spcAft>
              <a:buFont typeface="Arial"/>
              <a:buNone/>
            </a:pPr>
            <a:r>
              <a:rPr lang="ja-JP" altLang="en-US"/>
              <a:t>リモートワーク増加で社員や上司のつながりが減少</a:t>
            </a:r>
            <a:endParaRPr lang="en-US" altLang="ja-JP" dirty="0"/>
          </a:p>
          <a:p>
            <a:pPr marL="0" indent="0">
              <a:spcAft>
                <a:spcPts val="1200"/>
              </a:spcAft>
              <a:buNone/>
            </a:pPr>
            <a:r>
              <a:rPr lang="ja-JP" altLang="en-US"/>
              <a:t>◯　メンバー状況や他部署の状況が把握し辛い</a:t>
            </a:r>
            <a:endParaRPr lang="en-US" altLang="ja-JP" dirty="0"/>
          </a:p>
          <a:p>
            <a:pPr marL="0" indent="0">
              <a:spcAft>
                <a:spcPts val="1200"/>
              </a:spcAft>
              <a:buNone/>
            </a:pPr>
            <a:r>
              <a:rPr lang="ja-JP" altLang="en-US"/>
              <a:t>◯　上司に仕事の状況報告を言い出しづらい</a:t>
            </a:r>
            <a:endParaRPr lang="en-US" altLang="ja-JP" dirty="0"/>
          </a:p>
          <a:p>
            <a:pPr marL="0" indent="0">
              <a:spcAft>
                <a:spcPts val="1200"/>
              </a:spcAft>
              <a:buNone/>
            </a:pPr>
            <a:r>
              <a:rPr lang="ja-JP" altLang="en-US"/>
              <a:t>◯　管理職が解決策を出しづらい</a:t>
            </a:r>
            <a:endParaRPr lang="ja-JP" altLang="en-US" dirty="0"/>
          </a:p>
        </p:txBody>
      </p:sp>
    </p:spTree>
    <p:extLst>
      <p:ext uri="{BB962C8B-B14F-4D97-AF65-F5344CB8AC3E}">
        <p14:creationId xmlns:p14="http://schemas.microsoft.com/office/powerpoint/2010/main" val="28832548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E5FC4D8-D408-87ED-C2BB-4E9CFF4B0534}"/>
              </a:ext>
            </a:extLst>
          </p:cNvPr>
          <p:cNvSpPr txBox="1"/>
          <p:nvPr/>
        </p:nvSpPr>
        <p:spPr>
          <a:xfrm>
            <a:off x="1790622" y="475462"/>
            <a:ext cx="5562756" cy="869533"/>
          </a:xfrm>
          <a:prstGeom prst="rect">
            <a:avLst/>
          </a:prstGeom>
          <a:noFill/>
        </p:spPr>
        <p:txBody>
          <a:bodyPr wrap="square">
            <a:spAutoFit/>
          </a:bodyPr>
          <a:lstStyle/>
          <a:p>
            <a:pPr marL="0" lvl="0" indent="0" algn="ctr" rtl="0">
              <a:lnSpc>
                <a:spcPct val="150000"/>
              </a:lnSpc>
              <a:spcBef>
                <a:spcPts val="1200"/>
              </a:spcBef>
              <a:spcAft>
                <a:spcPts val="1200"/>
              </a:spcAft>
              <a:buNone/>
            </a:pPr>
            <a:r>
              <a:rPr lang="en-US" altLang="ja-JP" sz="1800" b="1" dirty="0"/>
              <a:t>AI</a:t>
            </a:r>
            <a:r>
              <a:rPr lang="ja-JP" altLang="en-US" sz="1800" b="1"/>
              <a:t>チャットボットにより社内の情報＆状況を可視化</a:t>
            </a:r>
            <a:br>
              <a:rPr lang="en-US" altLang="ja-JP" sz="1800" b="1" dirty="0"/>
            </a:br>
            <a:r>
              <a:rPr lang="ja-JP" altLang="en-US" sz="1800" b="1"/>
              <a:t>タスクボード作成</a:t>
            </a:r>
            <a:r>
              <a:rPr lang="en" altLang="ja" sz="1800" b="1" dirty="0"/>
              <a:t>Web</a:t>
            </a:r>
            <a:r>
              <a:rPr lang="ja-JP" altLang="en-US" sz="1800" b="1"/>
              <a:t>アプリケーション</a:t>
            </a:r>
            <a:endParaRPr lang="ja-JP" altLang="en-US" sz="1800" b="1" dirty="0"/>
          </a:p>
        </p:txBody>
      </p:sp>
      <p:grpSp>
        <p:nvGrpSpPr>
          <p:cNvPr id="2" name="グループ化 1">
            <a:extLst>
              <a:ext uri="{FF2B5EF4-FFF2-40B4-BE49-F238E27FC236}">
                <a16:creationId xmlns:a16="http://schemas.microsoft.com/office/drawing/2014/main" id="{EB8A32C2-150F-F36E-97CB-2A8A2A825DC4}"/>
              </a:ext>
            </a:extLst>
          </p:cNvPr>
          <p:cNvGrpSpPr/>
          <p:nvPr/>
        </p:nvGrpSpPr>
        <p:grpSpPr>
          <a:xfrm>
            <a:off x="1203789" y="1883762"/>
            <a:ext cx="6736422" cy="1375976"/>
            <a:chOff x="2560482" y="2337122"/>
            <a:chExt cx="3645447" cy="744616"/>
          </a:xfrm>
        </p:grpSpPr>
        <p:pic>
          <p:nvPicPr>
            <p:cNvPr id="13" name="Google Shape;78;p14">
              <a:extLst>
                <a:ext uri="{FF2B5EF4-FFF2-40B4-BE49-F238E27FC236}">
                  <a16:creationId xmlns:a16="http://schemas.microsoft.com/office/drawing/2014/main" id="{2433D36B-E2EB-6BA2-5141-B8D8B92FBF95}"/>
                </a:ext>
              </a:extLst>
            </p:cNvPr>
            <p:cNvPicPr preferRelativeResize="0"/>
            <p:nvPr/>
          </p:nvPicPr>
          <p:blipFill rotWithShape="1">
            <a:blip r:embed="rId3">
              <a:alphaModFix/>
            </a:blip>
            <a:srcRect l="15680" t="22215" r="12655" b="22998"/>
            <a:stretch/>
          </p:blipFill>
          <p:spPr>
            <a:xfrm>
              <a:off x="4958125" y="2337122"/>
              <a:ext cx="1247804" cy="651090"/>
            </a:xfrm>
            <a:prstGeom prst="rect">
              <a:avLst/>
            </a:prstGeom>
            <a:noFill/>
            <a:ln>
              <a:noFill/>
            </a:ln>
          </p:spPr>
        </p:pic>
        <p:pic>
          <p:nvPicPr>
            <p:cNvPr id="15" name="Google Shape;79;p14">
              <a:extLst>
                <a:ext uri="{FF2B5EF4-FFF2-40B4-BE49-F238E27FC236}">
                  <a16:creationId xmlns:a16="http://schemas.microsoft.com/office/drawing/2014/main" id="{2BD8489D-8B77-83FC-4AAD-85F68D3A5DC5}"/>
                </a:ext>
              </a:extLst>
            </p:cNvPr>
            <p:cNvPicPr preferRelativeResize="0"/>
            <p:nvPr/>
          </p:nvPicPr>
          <p:blipFill>
            <a:blip r:embed="rId4">
              <a:alphaModFix/>
            </a:blip>
            <a:stretch>
              <a:fillRect/>
            </a:stretch>
          </p:blipFill>
          <p:spPr>
            <a:xfrm>
              <a:off x="2560482" y="2419356"/>
              <a:ext cx="2266381" cy="662382"/>
            </a:xfrm>
            <a:prstGeom prst="rect">
              <a:avLst/>
            </a:prstGeom>
            <a:noFill/>
            <a:ln>
              <a:noFill/>
            </a:ln>
          </p:spPr>
        </p:pic>
      </p:grpSp>
    </p:spTree>
    <p:extLst>
      <p:ext uri="{BB962C8B-B14F-4D97-AF65-F5344CB8AC3E}">
        <p14:creationId xmlns:p14="http://schemas.microsoft.com/office/powerpoint/2010/main" val="36085087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40" name="正方形/長方形 39">
            <a:extLst>
              <a:ext uri="{FF2B5EF4-FFF2-40B4-BE49-F238E27FC236}">
                <a16:creationId xmlns:a16="http://schemas.microsoft.com/office/drawing/2014/main" id="{F189C04D-A4A5-6BB6-8E71-8A0D22D9C5C5}"/>
              </a:ext>
            </a:extLst>
          </p:cNvPr>
          <p:cNvSpPr/>
          <p:nvPr/>
        </p:nvSpPr>
        <p:spPr>
          <a:xfrm>
            <a:off x="294361" y="4021660"/>
            <a:ext cx="3120378" cy="73866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a:extLst>
              <a:ext uri="{FF2B5EF4-FFF2-40B4-BE49-F238E27FC236}">
                <a16:creationId xmlns:a16="http://schemas.microsoft.com/office/drawing/2014/main" id="{182D02B1-434B-A71C-AC90-FA02C0005039}"/>
              </a:ext>
            </a:extLst>
          </p:cNvPr>
          <p:cNvSpPr/>
          <p:nvPr/>
        </p:nvSpPr>
        <p:spPr>
          <a:xfrm>
            <a:off x="129501" y="883381"/>
            <a:ext cx="4766297" cy="2348449"/>
          </a:xfrm>
          <a:prstGeom prst="rect">
            <a:avLst/>
          </a:prstGeom>
          <a:noFill/>
          <a:ln>
            <a:solidFill>
              <a:schemeClr val="bg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7" name="Google Shape;107;p16"/>
          <p:cNvSpPr txBox="1">
            <a:spLocks noGrp="1"/>
          </p:cNvSpPr>
          <p:nvPr>
            <p:ph type="title"/>
          </p:nvPr>
        </p:nvSpPr>
        <p:spPr>
          <a:xfrm>
            <a:off x="1548000" y="180000"/>
            <a:ext cx="19293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ja" sz="2400" dirty="0">
                <a:latin typeface="Meiryo" panose="020B0604030504040204" pitchFamily="34" charset="-128"/>
                <a:ea typeface="Meiryo" panose="020B0604030504040204" pitchFamily="34" charset="-128"/>
              </a:rPr>
              <a:t>のイメージ</a:t>
            </a:r>
            <a:endParaRPr sz="2400" dirty="0">
              <a:latin typeface="Meiryo" panose="020B0604030504040204" pitchFamily="34" charset="-128"/>
              <a:ea typeface="Meiryo" panose="020B0604030504040204" pitchFamily="34" charset="-128"/>
            </a:endParaRPr>
          </a:p>
        </p:txBody>
      </p:sp>
      <p:pic>
        <p:nvPicPr>
          <p:cNvPr id="109" name="Google Shape;109;p16"/>
          <p:cNvPicPr preferRelativeResize="0"/>
          <p:nvPr/>
        </p:nvPicPr>
        <p:blipFill>
          <a:blip r:embed="rId3">
            <a:alphaModFix/>
          </a:blip>
          <a:stretch>
            <a:fillRect/>
          </a:stretch>
        </p:blipFill>
        <p:spPr>
          <a:xfrm>
            <a:off x="3655407" y="1365268"/>
            <a:ext cx="1106533" cy="1028900"/>
          </a:xfrm>
          <a:prstGeom prst="rect">
            <a:avLst/>
          </a:prstGeom>
          <a:noFill/>
          <a:ln>
            <a:noFill/>
          </a:ln>
        </p:spPr>
      </p:pic>
      <p:sp>
        <p:nvSpPr>
          <p:cNvPr id="16" name="正方形/長方形 15">
            <a:extLst>
              <a:ext uri="{FF2B5EF4-FFF2-40B4-BE49-F238E27FC236}">
                <a16:creationId xmlns:a16="http://schemas.microsoft.com/office/drawing/2014/main" id="{73184DDF-B882-454B-4570-CA5829786FE2}"/>
              </a:ext>
            </a:extLst>
          </p:cNvPr>
          <p:cNvSpPr/>
          <p:nvPr/>
        </p:nvSpPr>
        <p:spPr>
          <a:xfrm>
            <a:off x="4994157" y="891077"/>
            <a:ext cx="3855482" cy="4022347"/>
          </a:xfrm>
          <a:prstGeom prst="rect">
            <a:avLst/>
          </a:prstGeom>
          <a:noFill/>
          <a:ln>
            <a:solidFill>
              <a:schemeClr val="bg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a:extLst>
              <a:ext uri="{FF2B5EF4-FFF2-40B4-BE49-F238E27FC236}">
                <a16:creationId xmlns:a16="http://schemas.microsoft.com/office/drawing/2014/main" id="{B2C1E3E8-2D10-56AA-71E0-A9252E7BD9E1}"/>
              </a:ext>
            </a:extLst>
          </p:cNvPr>
          <p:cNvSpPr/>
          <p:nvPr/>
        </p:nvSpPr>
        <p:spPr>
          <a:xfrm>
            <a:off x="129500" y="3352459"/>
            <a:ext cx="4766297" cy="1560965"/>
          </a:xfrm>
          <a:prstGeom prst="rect">
            <a:avLst/>
          </a:prstGeom>
          <a:noFill/>
          <a:ln>
            <a:solidFill>
              <a:schemeClr val="bg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8" name="図 17">
            <a:extLst>
              <a:ext uri="{FF2B5EF4-FFF2-40B4-BE49-F238E27FC236}">
                <a16:creationId xmlns:a16="http://schemas.microsoft.com/office/drawing/2014/main" id="{1C42D1BB-D31E-C0E9-0D89-9D22291F56EC}"/>
              </a:ext>
            </a:extLst>
          </p:cNvPr>
          <p:cNvPicPr>
            <a:picLocks noChangeAspect="1"/>
          </p:cNvPicPr>
          <p:nvPr/>
        </p:nvPicPr>
        <p:blipFill>
          <a:blip r:embed="rId4"/>
          <a:stretch>
            <a:fillRect/>
          </a:stretch>
        </p:blipFill>
        <p:spPr>
          <a:xfrm>
            <a:off x="7164610" y="976010"/>
            <a:ext cx="1281366" cy="1281366"/>
          </a:xfrm>
          <a:prstGeom prst="rect">
            <a:avLst/>
          </a:prstGeom>
        </p:spPr>
      </p:pic>
      <p:pic>
        <p:nvPicPr>
          <p:cNvPr id="121" name="Google Shape;121;p16"/>
          <p:cNvPicPr preferRelativeResize="0"/>
          <p:nvPr/>
        </p:nvPicPr>
        <p:blipFill>
          <a:blip r:embed="rId5">
            <a:alphaModFix/>
          </a:blip>
          <a:stretch>
            <a:fillRect/>
          </a:stretch>
        </p:blipFill>
        <p:spPr>
          <a:xfrm>
            <a:off x="257628" y="230076"/>
            <a:ext cx="1323647" cy="386850"/>
          </a:xfrm>
          <a:prstGeom prst="rect">
            <a:avLst/>
          </a:prstGeom>
          <a:noFill/>
          <a:ln>
            <a:noFill/>
          </a:ln>
        </p:spPr>
      </p:pic>
      <p:grpSp>
        <p:nvGrpSpPr>
          <p:cNvPr id="122" name="Google Shape;122;p16"/>
          <p:cNvGrpSpPr/>
          <p:nvPr/>
        </p:nvGrpSpPr>
        <p:grpSpPr>
          <a:xfrm>
            <a:off x="8298150" y="142200"/>
            <a:ext cx="679250" cy="598124"/>
            <a:chOff x="8169625" y="90675"/>
            <a:chExt cx="679250" cy="598124"/>
          </a:xfrm>
        </p:grpSpPr>
        <p:pic>
          <p:nvPicPr>
            <p:cNvPr id="123" name="Google Shape;123;p16"/>
            <p:cNvPicPr preferRelativeResize="0"/>
            <p:nvPr/>
          </p:nvPicPr>
          <p:blipFill rotWithShape="1">
            <a:blip r:embed="rId6">
              <a:alphaModFix/>
            </a:blip>
            <a:srcRect l="15680" t="22215" r="12655" b="22998"/>
            <a:stretch/>
          </p:blipFill>
          <p:spPr>
            <a:xfrm>
              <a:off x="8169625" y="90675"/>
              <a:ext cx="679250" cy="354425"/>
            </a:xfrm>
            <a:prstGeom prst="rect">
              <a:avLst/>
            </a:prstGeom>
            <a:noFill/>
            <a:ln>
              <a:noFill/>
            </a:ln>
          </p:spPr>
        </p:pic>
        <p:pic>
          <p:nvPicPr>
            <p:cNvPr id="124" name="Google Shape;124;p16"/>
            <p:cNvPicPr preferRelativeResize="0"/>
            <p:nvPr/>
          </p:nvPicPr>
          <p:blipFill>
            <a:blip r:embed="rId5">
              <a:alphaModFix/>
            </a:blip>
            <a:stretch>
              <a:fillRect/>
            </a:stretch>
          </p:blipFill>
          <p:spPr>
            <a:xfrm>
              <a:off x="8185101" y="499324"/>
              <a:ext cx="648300" cy="189475"/>
            </a:xfrm>
            <a:prstGeom prst="rect">
              <a:avLst/>
            </a:prstGeom>
            <a:noFill/>
            <a:ln>
              <a:noFill/>
            </a:ln>
          </p:spPr>
        </p:pic>
      </p:grpSp>
      <p:sp>
        <p:nvSpPr>
          <p:cNvPr id="3" name="角丸四角形吹き出し 2">
            <a:extLst>
              <a:ext uri="{FF2B5EF4-FFF2-40B4-BE49-F238E27FC236}">
                <a16:creationId xmlns:a16="http://schemas.microsoft.com/office/drawing/2014/main" id="{19430B68-537A-508A-A970-85C762606634}"/>
              </a:ext>
            </a:extLst>
          </p:cNvPr>
          <p:cNvSpPr/>
          <p:nvPr/>
        </p:nvSpPr>
        <p:spPr>
          <a:xfrm>
            <a:off x="1690690" y="2394168"/>
            <a:ext cx="2160709" cy="544802"/>
          </a:xfrm>
          <a:prstGeom prst="wedgeRoundRectCallout">
            <a:avLst>
              <a:gd name="adj1" fmla="val 42661"/>
              <a:gd name="adj2" fmla="val -79222"/>
              <a:gd name="adj3" fmla="val 16667"/>
            </a:avLst>
          </a:prstGeom>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大丈夫ですか？</a:t>
            </a:r>
            <a:endParaRPr kumimoji="1" lang="en-US" altLang="ja-JP" dirty="0"/>
          </a:p>
          <a:p>
            <a:pPr algn="ctr"/>
            <a:r>
              <a:rPr kumimoji="1" lang="ja-JP" altLang="en-US"/>
              <a:t>タスクとして記録しますね</a:t>
            </a:r>
          </a:p>
        </p:txBody>
      </p:sp>
      <p:sp>
        <p:nvSpPr>
          <p:cNvPr id="4" name="角丸四角形吹き出し 3">
            <a:extLst>
              <a:ext uri="{FF2B5EF4-FFF2-40B4-BE49-F238E27FC236}">
                <a16:creationId xmlns:a16="http://schemas.microsoft.com/office/drawing/2014/main" id="{5285A012-3917-FEA4-CB3B-7BFFFB3CEC31}"/>
              </a:ext>
            </a:extLst>
          </p:cNvPr>
          <p:cNvSpPr/>
          <p:nvPr/>
        </p:nvSpPr>
        <p:spPr>
          <a:xfrm>
            <a:off x="1106656" y="1435877"/>
            <a:ext cx="2160709" cy="544802"/>
          </a:xfrm>
          <a:prstGeom prst="wedgeRoundRectCallout">
            <a:avLst>
              <a:gd name="adj1" fmla="val -45746"/>
              <a:gd name="adj2" fmla="val 90918"/>
              <a:gd name="adj3" fmla="val 16667"/>
            </a:avLst>
          </a:prstGeom>
          <a:solidFill>
            <a:schemeClr val="tx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tx1"/>
                </a:solidFill>
              </a:rPr>
              <a:t>今日やらないといけない</a:t>
            </a:r>
            <a:endParaRPr kumimoji="1" lang="en-US" altLang="ja-JP" dirty="0">
              <a:solidFill>
                <a:schemeClr val="tx1"/>
              </a:solidFill>
            </a:endParaRPr>
          </a:p>
          <a:p>
            <a:pPr algn="ctr"/>
            <a:r>
              <a:rPr kumimoji="1" lang="ja-JP" altLang="en-US">
                <a:solidFill>
                  <a:schemeClr val="tx1"/>
                </a:solidFill>
              </a:rPr>
              <a:t>タスクが終わらない</a:t>
            </a:r>
            <a:r>
              <a:rPr kumimoji="1" lang="en-US" altLang="ja-JP" dirty="0">
                <a:solidFill>
                  <a:schemeClr val="tx1"/>
                </a:solidFill>
              </a:rPr>
              <a:t>….</a:t>
            </a:r>
            <a:endParaRPr kumimoji="1" lang="ja-JP" altLang="en-US">
              <a:solidFill>
                <a:schemeClr val="tx1"/>
              </a:solidFill>
            </a:endParaRPr>
          </a:p>
        </p:txBody>
      </p:sp>
      <p:pic>
        <p:nvPicPr>
          <p:cNvPr id="20" name="図 19" descr="アイコン&#10;&#10;自動的に生成された説明">
            <a:extLst>
              <a:ext uri="{FF2B5EF4-FFF2-40B4-BE49-F238E27FC236}">
                <a16:creationId xmlns:a16="http://schemas.microsoft.com/office/drawing/2014/main" id="{CC32C0EF-0779-1EE4-30B8-24DCEB4833C6}"/>
              </a:ext>
            </a:extLst>
          </p:cNvPr>
          <p:cNvPicPr>
            <a:picLocks noChangeAspect="1"/>
          </p:cNvPicPr>
          <p:nvPr/>
        </p:nvPicPr>
        <p:blipFill rotWithShape="1">
          <a:blip r:embed="rId7"/>
          <a:srcRect l="62188" t="55269"/>
          <a:stretch/>
        </p:blipFill>
        <p:spPr>
          <a:xfrm>
            <a:off x="3524032" y="3522075"/>
            <a:ext cx="1047968" cy="1067167"/>
          </a:xfrm>
          <a:prstGeom prst="rect">
            <a:avLst/>
          </a:prstGeom>
        </p:spPr>
      </p:pic>
      <p:sp>
        <p:nvSpPr>
          <p:cNvPr id="5" name="テキスト ボックス 4">
            <a:extLst>
              <a:ext uri="{FF2B5EF4-FFF2-40B4-BE49-F238E27FC236}">
                <a16:creationId xmlns:a16="http://schemas.microsoft.com/office/drawing/2014/main" id="{769ADD05-F427-9690-14EB-5D0F8454FB87}"/>
              </a:ext>
            </a:extLst>
          </p:cNvPr>
          <p:cNvSpPr txBox="1"/>
          <p:nvPr/>
        </p:nvSpPr>
        <p:spPr>
          <a:xfrm>
            <a:off x="198741" y="937136"/>
            <a:ext cx="1441420" cy="307777"/>
          </a:xfrm>
          <a:prstGeom prst="rect">
            <a:avLst/>
          </a:prstGeom>
          <a:noFill/>
        </p:spPr>
        <p:txBody>
          <a:bodyPr wrap="none" rtlCol="0">
            <a:spAutoFit/>
          </a:bodyPr>
          <a:lstStyle/>
          <a:p>
            <a:r>
              <a:rPr kumimoji="1" lang="ja-JP" altLang="en-US" b="1"/>
              <a:t>タスク聞き出し</a:t>
            </a:r>
          </a:p>
        </p:txBody>
      </p:sp>
      <p:pic>
        <p:nvPicPr>
          <p:cNvPr id="7" name="図 6" descr="ロゴ が含まれている画像&#10;&#10;自動的に生成された説明">
            <a:extLst>
              <a:ext uri="{FF2B5EF4-FFF2-40B4-BE49-F238E27FC236}">
                <a16:creationId xmlns:a16="http://schemas.microsoft.com/office/drawing/2014/main" id="{74394E98-8A87-72D7-C2A0-BC5C03C71F43}"/>
              </a:ext>
            </a:extLst>
          </p:cNvPr>
          <p:cNvPicPr>
            <a:picLocks noChangeAspect="1"/>
          </p:cNvPicPr>
          <p:nvPr/>
        </p:nvPicPr>
        <p:blipFill>
          <a:blip r:embed="rId8"/>
          <a:stretch>
            <a:fillRect/>
          </a:stretch>
        </p:blipFill>
        <p:spPr>
          <a:xfrm flipH="1">
            <a:off x="191925" y="1649015"/>
            <a:ext cx="1441420" cy="1322294"/>
          </a:xfrm>
          <a:prstGeom prst="rect">
            <a:avLst/>
          </a:prstGeom>
        </p:spPr>
      </p:pic>
      <p:sp>
        <p:nvSpPr>
          <p:cNvPr id="13" name="テキスト ボックス 12">
            <a:extLst>
              <a:ext uri="{FF2B5EF4-FFF2-40B4-BE49-F238E27FC236}">
                <a16:creationId xmlns:a16="http://schemas.microsoft.com/office/drawing/2014/main" id="{189E70E5-04F0-27F7-E151-ABF74787A517}"/>
              </a:ext>
            </a:extLst>
          </p:cNvPr>
          <p:cNvSpPr txBox="1"/>
          <p:nvPr/>
        </p:nvSpPr>
        <p:spPr>
          <a:xfrm>
            <a:off x="191925" y="3406893"/>
            <a:ext cx="1970411" cy="307777"/>
          </a:xfrm>
          <a:prstGeom prst="rect">
            <a:avLst/>
          </a:prstGeom>
          <a:noFill/>
        </p:spPr>
        <p:txBody>
          <a:bodyPr wrap="none" rtlCol="0">
            <a:spAutoFit/>
          </a:bodyPr>
          <a:lstStyle/>
          <a:p>
            <a:r>
              <a:rPr kumimoji="1" lang="ja-JP" altLang="en-US" b="1"/>
              <a:t>ユーザー日報　</a:t>
            </a:r>
            <a:r>
              <a:rPr kumimoji="1" lang="en-US" altLang="ja-JP" b="1" dirty="0"/>
              <a:t>AI</a:t>
            </a:r>
            <a:r>
              <a:rPr kumimoji="1" lang="ja-JP" altLang="en-US" b="1"/>
              <a:t>分析</a:t>
            </a:r>
          </a:p>
        </p:txBody>
      </p:sp>
      <p:sp>
        <p:nvSpPr>
          <p:cNvPr id="22" name="テキスト ボックス 21">
            <a:extLst>
              <a:ext uri="{FF2B5EF4-FFF2-40B4-BE49-F238E27FC236}">
                <a16:creationId xmlns:a16="http://schemas.microsoft.com/office/drawing/2014/main" id="{8225AA8F-2EF7-13BA-7CB3-DC4B97DD4CC2}"/>
              </a:ext>
            </a:extLst>
          </p:cNvPr>
          <p:cNvSpPr txBox="1"/>
          <p:nvPr/>
        </p:nvSpPr>
        <p:spPr>
          <a:xfrm>
            <a:off x="4975993" y="991900"/>
            <a:ext cx="1611339" cy="307777"/>
          </a:xfrm>
          <a:prstGeom prst="rect">
            <a:avLst/>
          </a:prstGeom>
          <a:noFill/>
        </p:spPr>
        <p:txBody>
          <a:bodyPr wrap="none" rtlCol="0">
            <a:spAutoFit/>
          </a:bodyPr>
          <a:lstStyle/>
          <a:p>
            <a:r>
              <a:rPr kumimoji="1" lang="ja-JP" altLang="en-US" b="1"/>
              <a:t>部署日報　</a:t>
            </a:r>
            <a:r>
              <a:rPr kumimoji="1" lang="en-US" altLang="ja-JP" b="1" dirty="0"/>
              <a:t>AI</a:t>
            </a:r>
            <a:r>
              <a:rPr kumimoji="1" lang="ja-JP" altLang="en-US" b="1"/>
              <a:t>分析</a:t>
            </a:r>
          </a:p>
        </p:txBody>
      </p:sp>
      <p:sp>
        <p:nvSpPr>
          <p:cNvPr id="23" name="テキスト ボックス 22">
            <a:extLst>
              <a:ext uri="{FF2B5EF4-FFF2-40B4-BE49-F238E27FC236}">
                <a16:creationId xmlns:a16="http://schemas.microsoft.com/office/drawing/2014/main" id="{2C8758E2-6117-A2AB-9045-41465118F87F}"/>
              </a:ext>
            </a:extLst>
          </p:cNvPr>
          <p:cNvSpPr txBox="1"/>
          <p:nvPr/>
        </p:nvSpPr>
        <p:spPr>
          <a:xfrm>
            <a:off x="7284029" y="2233249"/>
            <a:ext cx="1261884" cy="307777"/>
          </a:xfrm>
          <a:prstGeom prst="rect">
            <a:avLst/>
          </a:prstGeom>
          <a:noFill/>
        </p:spPr>
        <p:txBody>
          <a:bodyPr wrap="none" rtlCol="0">
            <a:spAutoFit/>
          </a:bodyPr>
          <a:lstStyle/>
          <a:p>
            <a:r>
              <a:rPr kumimoji="1" lang="ja-JP" altLang="en-US"/>
              <a:t>マネージャー</a:t>
            </a:r>
          </a:p>
        </p:txBody>
      </p:sp>
      <p:pic>
        <p:nvPicPr>
          <p:cNvPr id="25" name="図 24" descr="アイコン&#10;&#10;自動的に生成された説明">
            <a:extLst>
              <a:ext uri="{FF2B5EF4-FFF2-40B4-BE49-F238E27FC236}">
                <a16:creationId xmlns:a16="http://schemas.microsoft.com/office/drawing/2014/main" id="{AADFA7F5-5220-C7AA-81B3-2DBEBE0DA6A9}"/>
              </a:ext>
            </a:extLst>
          </p:cNvPr>
          <p:cNvPicPr>
            <a:picLocks noChangeAspect="1"/>
          </p:cNvPicPr>
          <p:nvPr/>
        </p:nvPicPr>
        <p:blipFill>
          <a:blip r:embed="rId9"/>
          <a:stretch>
            <a:fillRect/>
          </a:stretch>
        </p:blipFill>
        <p:spPr>
          <a:xfrm>
            <a:off x="6601617" y="3330023"/>
            <a:ext cx="827763" cy="936484"/>
          </a:xfrm>
          <a:prstGeom prst="rect">
            <a:avLst/>
          </a:prstGeom>
        </p:spPr>
      </p:pic>
      <p:sp>
        <p:nvSpPr>
          <p:cNvPr id="26" name="テキスト ボックス 25">
            <a:extLst>
              <a:ext uri="{FF2B5EF4-FFF2-40B4-BE49-F238E27FC236}">
                <a16:creationId xmlns:a16="http://schemas.microsoft.com/office/drawing/2014/main" id="{D38404FB-A1E9-A149-ED24-7CF442B7BD39}"/>
              </a:ext>
            </a:extLst>
          </p:cNvPr>
          <p:cNvSpPr txBox="1"/>
          <p:nvPr/>
        </p:nvSpPr>
        <p:spPr>
          <a:xfrm>
            <a:off x="7261554" y="4435353"/>
            <a:ext cx="543739" cy="307777"/>
          </a:xfrm>
          <a:prstGeom prst="rect">
            <a:avLst/>
          </a:prstGeom>
          <a:noFill/>
        </p:spPr>
        <p:txBody>
          <a:bodyPr wrap="none" rtlCol="0">
            <a:spAutoFit/>
          </a:bodyPr>
          <a:lstStyle/>
          <a:p>
            <a:r>
              <a:rPr kumimoji="1" lang="ja-JP" altLang="en-US"/>
              <a:t>同僚</a:t>
            </a:r>
          </a:p>
        </p:txBody>
      </p:sp>
      <p:pic>
        <p:nvPicPr>
          <p:cNvPr id="28" name="図 27" descr="抽象, らくがき, 挿絵, 記号 が含まれている画像&#10;&#10;自動的に生成された説明">
            <a:extLst>
              <a:ext uri="{FF2B5EF4-FFF2-40B4-BE49-F238E27FC236}">
                <a16:creationId xmlns:a16="http://schemas.microsoft.com/office/drawing/2014/main" id="{6DE1B7F3-2096-B28A-1EF0-07AB63AAC763}"/>
              </a:ext>
            </a:extLst>
          </p:cNvPr>
          <p:cNvPicPr>
            <a:picLocks noChangeAspect="1"/>
          </p:cNvPicPr>
          <p:nvPr/>
        </p:nvPicPr>
        <p:blipFill>
          <a:blip r:embed="rId10"/>
          <a:stretch>
            <a:fillRect/>
          </a:stretch>
        </p:blipFill>
        <p:spPr>
          <a:xfrm>
            <a:off x="7607829" y="3255339"/>
            <a:ext cx="838147" cy="1104696"/>
          </a:xfrm>
          <a:prstGeom prst="rect">
            <a:avLst/>
          </a:prstGeom>
        </p:spPr>
      </p:pic>
      <p:grpSp>
        <p:nvGrpSpPr>
          <p:cNvPr id="33" name="グループ化 32">
            <a:extLst>
              <a:ext uri="{FF2B5EF4-FFF2-40B4-BE49-F238E27FC236}">
                <a16:creationId xmlns:a16="http://schemas.microsoft.com/office/drawing/2014/main" id="{5801CB3C-4F75-80D6-6CB4-C0770375BC6F}"/>
              </a:ext>
            </a:extLst>
          </p:cNvPr>
          <p:cNvGrpSpPr/>
          <p:nvPr/>
        </p:nvGrpSpPr>
        <p:grpSpPr>
          <a:xfrm rot="20725862">
            <a:off x="6168914" y="2930868"/>
            <a:ext cx="349861" cy="676007"/>
            <a:chOff x="6216196" y="3965055"/>
            <a:chExt cx="489068" cy="854306"/>
          </a:xfrm>
        </p:grpSpPr>
        <p:grpSp>
          <p:nvGrpSpPr>
            <p:cNvPr id="29" name="グループ化 28">
              <a:extLst>
                <a:ext uri="{FF2B5EF4-FFF2-40B4-BE49-F238E27FC236}">
                  <a16:creationId xmlns:a16="http://schemas.microsoft.com/office/drawing/2014/main" id="{980BDAA4-5089-83E6-E2B1-F9F566CEAB6B}"/>
                </a:ext>
              </a:extLst>
            </p:cNvPr>
            <p:cNvGrpSpPr/>
            <p:nvPr/>
          </p:nvGrpSpPr>
          <p:grpSpPr>
            <a:xfrm flipV="1">
              <a:off x="6216196" y="3965055"/>
              <a:ext cx="465075" cy="854306"/>
              <a:chOff x="1085603" y="2420968"/>
              <a:chExt cx="472127" cy="954509"/>
            </a:xfrm>
          </p:grpSpPr>
          <p:sp>
            <p:nvSpPr>
              <p:cNvPr id="30" name="Google Shape;73;p14">
                <a:extLst>
                  <a:ext uri="{FF2B5EF4-FFF2-40B4-BE49-F238E27FC236}">
                    <a16:creationId xmlns:a16="http://schemas.microsoft.com/office/drawing/2014/main" id="{B4697467-A0DF-FCD2-698A-458EA6FF7CEC}"/>
                  </a:ext>
                </a:extLst>
              </p:cNvPr>
              <p:cNvSpPr/>
              <p:nvPr/>
            </p:nvSpPr>
            <p:spPr>
              <a:xfrm rot="17841124">
                <a:off x="1372224" y="2494370"/>
                <a:ext cx="258908" cy="112104"/>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p>
            </p:txBody>
          </p:sp>
          <p:sp>
            <p:nvSpPr>
              <p:cNvPr id="31" name="Google Shape;76;p14">
                <a:extLst>
                  <a:ext uri="{FF2B5EF4-FFF2-40B4-BE49-F238E27FC236}">
                    <a16:creationId xmlns:a16="http://schemas.microsoft.com/office/drawing/2014/main" id="{C0840BA0-88E2-43F6-7486-EEFDA1BF5FB1}"/>
                  </a:ext>
                </a:extLst>
              </p:cNvPr>
              <p:cNvSpPr/>
              <p:nvPr/>
            </p:nvSpPr>
            <p:spPr>
              <a:xfrm rot="17852500">
                <a:off x="1034153" y="3097527"/>
                <a:ext cx="329400" cy="226500"/>
              </a:xfrm>
              <a:prstGeom prst="leftArrow">
                <a:avLst>
                  <a:gd name="adj1" fmla="val 50000"/>
                  <a:gd name="adj2" fmla="val 50000"/>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pic>
          <p:nvPicPr>
            <p:cNvPr id="32" name="Google Shape;98;p15">
              <a:extLst>
                <a:ext uri="{FF2B5EF4-FFF2-40B4-BE49-F238E27FC236}">
                  <a16:creationId xmlns:a16="http://schemas.microsoft.com/office/drawing/2014/main" id="{791E2424-FCAB-83ED-D86C-6649055C13AC}"/>
                </a:ext>
              </a:extLst>
            </p:cNvPr>
            <p:cNvPicPr preferRelativeResize="0"/>
            <p:nvPr/>
          </p:nvPicPr>
          <p:blipFill>
            <a:blip r:embed="rId11">
              <a:alphaModFix/>
            </a:blip>
            <a:stretch>
              <a:fillRect/>
            </a:stretch>
          </p:blipFill>
          <p:spPr>
            <a:xfrm flipH="1" flipV="1">
              <a:off x="6264291" y="4239626"/>
              <a:ext cx="440973" cy="346239"/>
            </a:xfrm>
            <a:prstGeom prst="rect">
              <a:avLst/>
            </a:prstGeom>
            <a:noFill/>
            <a:ln>
              <a:noFill/>
            </a:ln>
          </p:spPr>
        </p:pic>
      </p:grpSp>
      <p:sp>
        <p:nvSpPr>
          <p:cNvPr id="37" name="Google Shape;73;p14">
            <a:extLst>
              <a:ext uri="{FF2B5EF4-FFF2-40B4-BE49-F238E27FC236}">
                <a16:creationId xmlns:a16="http://schemas.microsoft.com/office/drawing/2014/main" id="{52A10DF6-FC04-D36A-DDFF-676233294340}"/>
              </a:ext>
            </a:extLst>
          </p:cNvPr>
          <p:cNvSpPr/>
          <p:nvPr/>
        </p:nvSpPr>
        <p:spPr>
          <a:xfrm rot="19637813" flipV="1">
            <a:off x="6692319" y="2110978"/>
            <a:ext cx="183365" cy="78997"/>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p>
        </p:txBody>
      </p:sp>
      <p:sp>
        <p:nvSpPr>
          <p:cNvPr id="38" name="Google Shape;76;p14">
            <a:extLst>
              <a:ext uri="{FF2B5EF4-FFF2-40B4-BE49-F238E27FC236}">
                <a16:creationId xmlns:a16="http://schemas.microsoft.com/office/drawing/2014/main" id="{B83CD063-B483-7C18-E642-0CE154ACAC78}"/>
              </a:ext>
            </a:extLst>
          </p:cNvPr>
          <p:cNvSpPr/>
          <p:nvPr/>
        </p:nvSpPr>
        <p:spPr>
          <a:xfrm rot="19626437" flipV="1">
            <a:off x="6164788" y="2347375"/>
            <a:ext cx="233289" cy="159609"/>
          </a:xfrm>
          <a:prstGeom prst="leftArrow">
            <a:avLst>
              <a:gd name="adj1" fmla="val 50000"/>
              <a:gd name="adj2" fmla="val 50000"/>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36" name="Google Shape;98;p15">
            <a:extLst>
              <a:ext uri="{FF2B5EF4-FFF2-40B4-BE49-F238E27FC236}">
                <a16:creationId xmlns:a16="http://schemas.microsoft.com/office/drawing/2014/main" id="{1D10C78E-9BA0-7B6B-C18A-8A881180781A}"/>
              </a:ext>
            </a:extLst>
          </p:cNvPr>
          <p:cNvPicPr preferRelativeResize="0"/>
          <p:nvPr/>
        </p:nvPicPr>
        <p:blipFill>
          <a:blip r:embed="rId11">
            <a:alphaModFix/>
          </a:blip>
          <a:stretch>
            <a:fillRect/>
          </a:stretch>
        </p:blipFill>
        <p:spPr>
          <a:xfrm flipH="1" flipV="1">
            <a:off x="6381164" y="2132805"/>
            <a:ext cx="315456" cy="273977"/>
          </a:xfrm>
          <a:prstGeom prst="rect">
            <a:avLst/>
          </a:prstGeom>
          <a:noFill/>
          <a:ln>
            <a:noFill/>
          </a:ln>
        </p:spPr>
      </p:pic>
      <p:sp>
        <p:nvSpPr>
          <p:cNvPr id="39" name="テキスト ボックス 38">
            <a:extLst>
              <a:ext uri="{FF2B5EF4-FFF2-40B4-BE49-F238E27FC236}">
                <a16:creationId xmlns:a16="http://schemas.microsoft.com/office/drawing/2014/main" id="{D4E95D76-F1DE-A944-C83D-BAFB0A877816}"/>
              </a:ext>
            </a:extLst>
          </p:cNvPr>
          <p:cNvSpPr txBox="1"/>
          <p:nvPr/>
        </p:nvSpPr>
        <p:spPr>
          <a:xfrm>
            <a:off x="344466" y="4021660"/>
            <a:ext cx="3236784" cy="738664"/>
          </a:xfrm>
          <a:prstGeom prst="rect">
            <a:avLst/>
          </a:prstGeom>
          <a:noFill/>
        </p:spPr>
        <p:txBody>
          <a:bodyPr wrap="none" rtlCol="0">
            <a:spAutoFit/>
          </a:bodyPr>
          <a:lstStyle/>
          <a:p>
            <a:r>
              <a:rPr kumimoji="1" lang="ja-JP" altLang="en-US"/>
              <a:t>深刻度４</a:t>
            </a:r>
            <a:endParaRPr kumimoji="1" lang="en-US" altLang="ja-JP" dirty="0"/>
          </a:p>
          <a:p>
            <a:r>
              <a:rPr kumimoji="1" lang="ja-JP" altLang="en-US"/>
              <a:t>マネージャーに相談したほうが</a:t>
            </a:r>
            <a:endParaRPr kumimoji="1" lang="en-US" altLang="ja-JP" dirty="0"/>
          </a:p>
          <a:p>
            <a:r>
              <a:rPr kumimoji="1" lang="ja-JP" altLang="en-US"/>
              <a:t>いいでしょう．メールを送りますね．</a:t>
            </a:r>
          </a:p>
        </p:txBody>
      </p:sp>
      <p:pic>
        <p:nvPicPr>
          <p:cNvPr id="41" name="図 40" descr="アイコン&#10;&#10;自動的に生成された説明">
            <a:extLst>
              <a:ext uri="{FF2B5EF4-FFF2-40B4-BE49-F238E27FC236}">
                <a16:creationId xmlns:a16="http://schemas.microsoft.com/office/drawing/2014/main" id="{A0D1642C-C711-C647-E221-3EFCF1EB0B69}"/>
              </a:ext>
            </a:extLst>
          </p:cNvPr>
          <p:cNvPicPr>
            <a:picLocks noChangeAspect="1"/>
          </p:cNvPicPr>
          <p:nvPr/>
        </p:nvPicPr>
        <p:blipFill rotWithShape="1">
          <a:blip r:embed="rId7"/>
          <a:srcRect l="62188" t="55269"/>
          <a:stretch/>
        </p:blipFill>
        <p:spPr>
          <a:xfrm>
            <a:off x="3678561" y="2941015"/>
            <a:ext cx="1047968" cy="1067167"/>
          </a:xfrm>
          <a:prstGeom prst="rect">
            <a:avLst/>
          </a:prstGeom>
        </p:spPr>
      </p:pic>
      <p:pic>
        <p:nvPicPr>
          <p:cNvPr id="42" name="図 41" descr="アイコン&#10;&#10;自動的に生成された説明">
            <a:extLst>
              <a:ext uri="{FF2B5EF4-FFF2-40B4-BE49-F238E27FC236}">
                <a16:creationId xmlns:a16="http://schemas.microsoft.com/office/drawing/2014/main" id="{94FC3709-30F9-3279-F9FD-DFCE10F326E3}"/>
              </a:ext>
            </a:extLst>
          </p:cNvPr>
          <p:cNvPicPr>
            <a:picLocks noChangeAspect="1"/>
          </p:cNvPicPr>
          <p:nvPr/>
        </p:nvPicPr>
        <p:blipFill rotWithShape="1">
          <a:blip r:embed="rId7"/>
          <a:srcRect l="62188" t="55269"/>
          <a:stretch/>
        </p:blipFill>
        <p:spPr>
          <a:xfrm>
            <a:off x="3791032" y="3102939"/>
            <a:ext cx="1047968" cy="1067167"/>
          </a:xfrm>
          <a:prstGeom prst="rect">
            <a:avLst/>
          </a:prstGeom>
        </p:spPr>
      </p:pic>
      <p:pic>
        <p:nvPicPr>
          <p:cNvPr id="43" name="図 42" descr="アイコン&#10;&#10;自動的に生成された説明">
            <a:extLst>
              <a:ext uri="{FF2B5EF4-FFF2-40B4-BE49-F238E27FC236}">
                <a16:creationId xmlns:a16="http://schemas.microsoft.com/office/drawing/2014/main" id="{6B7AAAD1-E83E-0176-1518-2CC260AF65CD}"/>
              </a:ext>
            </a:extLst>
          </p:cNvPr>
          <p:cNvPicPr>
            <a:picLocks noChangeAspect="1"/>
          </p:cNvPicPr>
          <p:nvPr/>
        </p:nvPicPr>
        <p:blipFill rotWithShape="1">
          <a:blip r:embed="rId7"/>
          <a:srcRect l="62188" t="55269"/>
          <a:stretch/>
        </p:blipFill>
        <p:spPr>
          <a:xfrm>
            <a:off x="3943432" y="3255339"/>
            <a:ext cx="1047968" cy="1067167"/>
          </a:xfrm>
          <a:prstGeom prst="rect">
            <a:avLst/>
          </a:prstGeom>
        </p:spPr>
      </p:pic>
      <p:pic>
        <p:nvPicPr>
          <p:cNvPr id="44" name="図 43" descr="アイコン&#10;&#10;自動的に生成された説明">
            <a:extLst>
              <a:ext uri="{FF2B5EF4-FFF2-40B4-BE49-F238E27FC236}">
                <a16:creationId xmlns:a16="http://schemas.microsoft.com/office/drawing/2014/main" id="{F2A88CEB-01CB-A7B8-EF2B-A6E3FA41C074}"/>
              </a:ext>
            </a:extLst>
          </p:cNvPr>
          <p:cNvPicPr>
            <a:picLocks noChangeAspect="1"/>
          </p:cNvPicPr>
          <p:nvPr/>
        </p:nvPicPr>
        <p:blipFill rotWithShape="1">
          <a:blip r:embed="rId7"/>
          <a:srcRect l="62188" t="55269"/>
          <a:stretch/>
        </p:blipFill>
        <p:spPr>
          <a:xfrm>
            <a:off x="4095832" y="3407739"/>
            <a:ext cx="1047968" cy="106716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
                                        <p:tgtEl>
                                          <p:spTgt spid="4"/>
                                        </p:tgtEl>
                                        <p:attrNameLst>
                                          <p:attrName>ppt_y</p:attrName>
                                        </p:attrNameLst>
                                      </p:cBhvr>
                                      <p:tavLst>
                                        <p:tav tm="0">
                                          <p:val>
                                            <p:strVal val="#ppt_y+#ppt_h*1.125000"/>
                                          </p:val>
                                        </p:tav>
                                        <p:tav tm="100000">
                                          <p:val>
                                            <p:strVal val="#ppt_y"/>
                                          </p:val>
                                        </p:tav>
                                      </p:tavLst>
                                    </p:anim>
                                    <p:animEffect transition="in" filter="wipe(up)">
                                      <p:cBhvr>
                                        <p:cTn id="8" dur="100"/>
                                        <p:tgtEl>
                                          <p:spTgt spid="4"/>
                                        </p:tgtEl>
                                      </p:cBhvr>
                                    </p:animEffect>
                                  </p:childTnLst>
                                </p:cTn>
                              </p:par>
                            </p:childTnLst>
                          </p:cTn>
                        </p:par>
                        <p:par>
                          <p:cTn id="9" fill="hold">
                            <p:stCondLst>
                              <p:cond delay="100"/>
                            </p:stCondLst>
                            <p:childTnLst>
                              <p:par>
                                <p:cTn id="10" presetID="12" presetClass="entr" presetSubtype="4" fill="hold" grpId="0" nodeType="afterEffect">
                                  <p:stCondLst>
                                    <p:cond delay="50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100"/>
                                        <p:tgtEl>
                                          <p:spTgt spid="3"/>
                                        </p:tgtEl>
                                        <p:attrNameLst>
                                          <p:attrName>ppt_y</p:attrName>
                                        </p:attrNameLst>
                                      </p:cBhvr>
                                      <p:tavLst>
                                        <p:tav tm="0">
                                          <p:val>
                                            <p:strVal val="#ppt_y+#ppt_h*1.125000"/>
                                          </p:val>
                                        </p:tav>
                                        <p:tav tm="100000">
                                          <p:val>
                                            <p:strVal val="#ppt_y"/>
                                          </p:val>
                                        </p:tav>
                                      </p:tavLst>
                                    </p:anim>
                                    <p:animEffect transition="in" filter="wipe(up)">
                                      <p:cBhvr>
                                        <p:cTn id="13" dur="100"/>
                                        <p:tgtEl>
                                          <p:spTgt spid="3"/>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40"/>
                                        </p:tgtEl>
                                        <p:attrNameLst>
                                          <p:attrName>style.visibility</p:attrName>
                                        </p:attrNameLst>
                                      </p:cBhvr>
                                      <p:to>
                                        <p:strVal val="visible"/>
                                      </p:to>
                                    </p:set>
                                    <p:animEffect transition="in" filter="fade">
                                      <p:cBhvr>
                                        <p:cTn id="18" dur="500"/>
                                        <p:tgtEl>
                                          <p:spTgt spid="40"/>
                                        </p:tgtEl>
                                      </p:cBhvr>
                                    </p:animEffect>
                                  </p:childTnLst>
                                </p:cTn>
                              </p:par>
                              <p:par>
                                <p:cTn id="19" presetID="10" presetClass="entr" presetSubtype="0" fill="hold" grpId="1" nodeType="withEffect">
                                  <p:stCondLst>
                                    <p:cond delay="0"/>
                                  </p:stCondLst>
                                  <p:childTnLst>
                                    <p:set>
                                      <p:cBhvr>
                                        <p:cTn id="20" dur="1" fill="hold">
                                          <p:stCondLst>
                                            <p:cond delay="0"/>
                                          </p:stCondLst>
                                        </p:cTn>
                                        <p:tgtEl>
                                          <p:spTgt spid="39"/>
                                        </p:tgtEl>
                                        <p:attrNameLst>
                                          <p:attrName>style.visibility</p:attrName>
                                        </p:attrNameLst>
                                      </p:cBhvr>
                                      <p:to>
                                        <p:strVal val="visible"/>
                                      </p:to>
                                    </p:set>
                                    <p:animEffect transition="in" filter="fade">
                                      <p:cBhvr>
                                        <p:cTn id="21" dur="500"/>
                                        <p:tgtEl>
                                          <p:spTgt spid="39"/>
                                        </p:tgtEl>
                                      </p:cBhvr>
                                    </p:animEffect>
                                  </p:childTnLst>
                                </p:cTn>
                              </p:par>
                              <p:par>
                                <p:cTn id="22" presetID="10" presetClass="entr" presetSubtype="0" fill="hold" nodeType="with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fade">
                                      <p:cBhvr>
                                        <p:cTn id="24" dur="500"/>
                                        <p:tgtEl>
                                          <p:spTgt spid="20"/>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41"/>
                                        </p:tgtEl>
                                        <p:attrNameLst>
                                          <p:attrName>style.visibility</p:attrName>
                                        </p:attrNameLst>
                                      </p:cBhvr>
                                      <p:to>
                                        <p:strVal val="visible"/>
                                      </p:to>
                                    </p:set>
                                    <p:animEffect transition="in" filter="fade">
                                      <p:cBhvr>
                                        <p:cTn id="29" dur="500"/>
                                        <p:tgtEl>
                                          <p:spTgt spid="41"/>
                                        </p:tgtEl>
                                      </p:cBhvr>
                                    </p:animEffect>
                                  </p:childTnLst>
                                </p:cTn>
                              </p:par>
                              <p:par>
                                <p:cTn id="30" presetID="10" presetClass="entr" presetSubtype="0" fill="hold" nodeType="withEffect">
                                  <p:stCondLst>
                                    <p:cond delay="0"/>
                                  </p:stCondLst>
                                  <p:childTnLst>
                                    <p:set>
                                      <p:cBhvr>
                                        <p:cTn id="31" dur="1" fill="hold">
                                          <p:stCondLst>
                                            <p:cond delay="0"/>
                                          </p:stCondLst>
                                        </p:cTn>
                                        <p:tgtEl>
                                          <p:spTgt spid="43"/>
                                        </p:tgtEl>
                                        <p:attrNameLst>
                                          <p:attrName>style.visibility</p:attrName>
                                        </p:attrNameLst>
                                      </p:cBhvr>
                                      <p:to>
                                        <p:strVal val="visible"/>
                                      </p:to>
                                    </p:set>
                                    <p:animEffect transition="in" filter="fade">
                                      <p:cBhvr>
                                        <p:cTn id="32" dur="500"/>
                                        <p:tgtEl>
                                          <p:spTgt spid="43"/>
                                        </p:tgtEl>
                                      </p:cBhvr>
                                    </p:animEffect>
                                  </p:childTnLst>
                                </p:cTn>
                              </p:par>
                              <p:par>
                                <p:cTn id="33" presetID="10" presetClass="entr" presetSubtype="0" fill="hold" nodeType="withEffect">
                                  <p:stCondLst>
                                    <p:cond delay="0"/>
                                  </p:stCondLst>
                                  <p:childTnLst>
                                    <p:set>
                                      <p:cBhvr>
                                        <p:cTn id="34" dur="1" fill="hold">
                                          <p:stCondLst>
                                            <p:cond delay="0"/>
                                          </p:stCondLst>
                                        </p:cTn>
                                        <p:tgtEl>
                                          <p:spTgt spid="42"/>
                                        </p:tgtEl>
                                        <p:attrNameLst>
                                          <p:attrName>style.visibility</p:attrName>
                                        </p:attrNameLst>
                                      </p:cBhvr>
                                      <p:to>
                                        <p:strVal val="visible"/>
                                      </p:to>
                                    </p:set>
                                    <p:animEffect transition="in" filter="fade">
                                      <p:cBhvr>
                                        <p:cTn id="35" dur="500"/>
                                        <p:tgtEl>
                                          <p:spTgt spid="42"/>
                                        </p:tgtEl>
                                      </p:cBhvr>
                                    </p:animEffect>
                                  </p:childTnLst>
                                </p:cTn>
                              </p:par>
                              <p:par>
                                <p:cTn id="36" presetID="10" presetClass="entr" presetSubtype="0" fill="hold" nodeType="withEffect">
                                  <p:stCondLst>
                                    <p:cond delay="0"/>
                                  </p:stCondLst>
                                  <p:childTnLst>
                                    <p:set>
                                      <p:cBhvr>
                                        <p:cTn id="37" dur="1" fill="hold">
                                          <p:stCondLst>
                                            <p:cond delay="0"/>
                                          </p:stCondLst>
                                        </p:cTn>
                                        <p:tgtEl>
                                          <p:spTgt spid="44"/>
                                        </p:tgtEl>
                                        <p:attrNameLst>
                                          <p:attrName>style.visibility</p:attrName>
                                        </p:attrNameLst>
                                      </p:cBhvr>
                                      <p:to>
                                        <p:strVal val="visible"/>
                                      </p:to>
                                    </p:set>
                                    <p:animEffect transition="in" filter="fade">
                                      <p:cBhvr>
                                        <p:cTn id="38" dur="500"/>
                                        <p:tgtEl>
                                          <p:spTgt spid="44"/>
                                        </p:tgtEl>
                                      </p:cBhvr>
                                    </p:animEffect>
                                  </p:childTnLst>
                                </p:cTn>
                              </p:par>
                            </p:childTnLst>
                          </p:cTn>
                        </p:par>
                        <p:par>
                          <p:cTn id="39" fill="hold">
                            <p:stCondLst>
                              <p:cond delay="500"/>
                            </p:stCondLst>
                            <p:childTnLst>
                              <p:par>
                                <p:cTn id="40" presetID="0" presetClass="path" presetSubtype="0" accel="50000" decel="50000" fill="hold" nodeType="afterEffect">
                                  <p:stCondLst>
                                    <p:cond delay="0"/>
                                  </p:stCondLst>
                                  <p:childTnLst>
                                    <p:animMotion origin="layout" path="M 1.38889E-6 2.71605E-6 L 0.15538 -0.21667 " pathEditMode="relative" rAng="0" ptsTypes="AA">
                                      <p:cBhvr>
                                        <p:cTn id="41" dur="2000" fill="hold"/>
                                        <p:tgtEl>
                                          <p:spTgt spid="41"/>
                                        </p:tgtEl>
                                        <p:attrNameLst>
                                          <p:attrName>ppt_x</p:attrName>
                                          <p:attrName>ppt_y</p:attrName>
                                        </p:attrNameLst>
                                      </p:cBhvr>
                                      <p:rCtr x="7760" y="-10833"/>
                                    </p:animMotion>
                                  </p:childTnLst>
                                </p:cTn>
                              </p:par>
                              <p:par>
                                <p:cTn id="42" presetID="0" presetClass="path" presetSubtype="0" accel="50000" decel="50000" fill="hold" nodeType="withEffect">
                                  <p:stCondLst>
                                    <p:cond delay="0"/>
                                  </p:stCondLst>
                                  <p:childTnLst>
                                    <p:animMotion origin="layout" path="M 5E-6 1.23457E-6 L 0.14254 -0.24815 " pathEditMode="relative" rAng="0" ptsTypes="AA">
                                      <p:cBhvr>
                                        <p:cTn id="43" dur="2000" fill="hold"/>
                                        <p:tgtEl>
                                          <p:spTgt spid="42"/>
                                        </p:tgtEl>
                                        <p:attrNameLst>
                                          <p:attrName>ppt_x</p:attrName>
                                          <p:attrName>ppt_y</p:attrName>
                                        </p:attrNameLst>
                                      </p:cBhvr>
                                      <p:rCtr x="7118" y="-12407"/>
                                    </p:animMotion>
                                  </p:childTnLst>
                                </p:cTn>
                              </p:par>
                              <p:par>
                                <p:cTn id="44" presetID="0" presetClass="path" presetSubtype="0" accel="50000" decel="50000" fill="hold" nodeType="withEffect">
                                  <p:stCondLst>
                                    <p:cond delay="0"/>
                                  </p:stCondLst>
                                  <p:childTnLst>
                                    <p:animMotion origin="layout" path="M -1.66667E-6 1.60494E-6 L 0.12587 -0.27778 " pathEditMode="relative" rAng="0" ptsTypes="AA">
                                      <p:cBhvr>
                                        <p:cTn id="45" dur="2000" fill="hold"/>
                                        <p:tgtEl>
                                          <p:spTgt spid="43"/>
                                        </p:tgtEl>
                                        <p:attrNameLst>
                                          <p:attrName>ppt_x</p:attrName>
                                          <p:attrName>ppt_y</p:attrName>
                                        </p:attrNameLst>
                                      </p:cBhvr>
                                      <p:rCtr x="6285" y="-13889"/>
                                    </p:animMotion>
                                  </p:childTnLst>
                                </p:cTn>
                              </p:par>
                              <p:par>
                                <p:cTn id="46" presetID="0" presetClass="path" presetSubtype="0" accel="50000" decel="50000" fill="hold" nodeType="withEffect">
                                  <p:stCondLst>
                                    <p:cond delay="0"/>
                                  </p:stCondLst>
                                  <p:childTnLst>
                                    <p:animMotion origin="layout" path="M 1.66667E-6 1.97531E-6 L 0.1092 -0.30741 " pathEditMode="relative" rAng="0" ptsTypes="AA">
                                      <p:cBhvr>
                                        <p:cTn id="47" dur="2000" fill="hold"/>
                                        <p:tgtEl>
                                          <p:spTgt spid="44"/>
                                        </p:tgtEl>
                                        <p:attrNameLst>
                                          <p:attrName>ppt_x</p:attrName>
                                          <p:attrName>ppt_y</p:attrName>
                                        </p:attrNameLst>
                                      </p:cBhvr>
                                      <p:rCtr x="5451" y="-15370"/>
                                    </p:animMotion>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36"/>
                                        </p:tgtEl>
                                        <p:attrNameLst>
                                          <p:attrName>style.visibility</p:attrName>
                                        </p:attrNameLst>
                                      </p:cBhvr>
                                      <p:to>
                                        <p:strVal val="visible"/>
                                      </p:to>
                                    </p:set>
                                    <p:animEffect transition="in" filter="fade">
                                      <p:cBhvr>
                                        <p:cTn id="52" dur="500"/>
                                        <p:tgtEl>
                                          <p:spTgt spid="36"/>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38"/>
                                        </p:tgtEl>
                                        <p:attrNameLst>
                                          <p:attrName>style.visibility</p:attrName>
                                        </p:attrNameLst>
                                      </p:cBhvr>
                                      <p:to>
                                        <p:strVal val="visible"/>
                                      </p:to>
                                    </p:set>
                                    <p:animEffect transition="in" filter="fade">
                                      <p:cBhvr>
                                        <p:cTn id="55" dur="500"/>
                                        <p:tgtEl>
                                          <p:spTgt spid="38"/>
                                        </p:tgtEl>
                                      </p:cBhvr>
                                    </p:animEffect>
                                  </p:childTnLst>
                                </p:cTn>
                              </p:par>
                              <p:par>
                                <p:cTn id="56" presetID="10" presetClass="entr" presetSubtype="0" fill="hold" nodeType="withEffect">
                                  <p:stCondLst>
                                    <p:cond delay="0"/>
                                  </p:stCondLst>
                                  <p:childTnLst>
                                    <p:set>
                                      <p:cBhvr>
                                        <p:cTn id="57" dur="1" fill="hold">
                                          <p:stCondLst>
                                            <p:cond delay="0"/>
                                          </p:stCondLst>
                                        </p:cTn>
                                        <p:tgtEl>
                                          <p:spTgt spid="33"/>
                                        </p:tgtEl>
                                        <p:attrNameLst>
                                          <p:attrName>style.visibility</p:attrName>
                                        </p:attrNameLst>
                                      </p:cBhvr>
                                      <p:to>
                                        <p:strVal val="visible"/>
                                      </p:to>
                                    </p:set>
                                    <p:animEffect transition="in" filter="fade">
                                      <p:cBhvr>
                                        <p:cTn id="58" dur="500"/>
                                        <p:tgtEl>
                                          <p:spTgt spid="33"/>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37"/>
                                        </p:tgtEl>
                                        <p:attrNameLst>
                                          <p:attrName>style.visibility</p:attrName>
                                        </p:attrNameLst>
                                      </p:cBhvr>
                                      <p:to>
                                        <p:strVal val="visible"/>
                                      </p:to>
                                    </p:set>
                                    <p:animEffect transition="in" filter="fade">
                                      <p:cBhvr>
                                        <p:cTn id="61"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3" grpId="0" animBg="1"/>
      <p:bldP spid="4" grpId="0" animBg="1"/>
      <p:bldP spid="37" grpId="0" animBg="1"/>
      <p:bldP spid="38" grpId="0" animBg="1"/>
      <p:bldP spid="39"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pic>
        <p:nvPicPr>
          <p:cNvPr id="3" name="demo9 (1)">
            <a:hlinkClick r:id="" action="ppaction://media"/>
            <a:extLst>
              <a:ext uri="{FF2B5EF4-FFF2-40B4-BE49-F238E27FC236}">
                <a16:creationId xmlns:a16="http://schemas.microsoft.com/office/drawing/2014/main" id="{FDF1214C-B3D8-7524-DB86-55EFCACFF122}"/>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l="1080" t="3207" r="874" b="2182"/>
          <a:stretch/>
        </p:blipFill>
        <p:spPr>
          <a:xfrm>
            <a:off x="105102" y="168166"/>
            <a:ext cx="8965325" cy="486629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89255"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with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17"/>
          <p:cNvSpPr txBox="1">
            <a:spLocks noGrp="1"/>
          </p:cNvSpPr>
          <p:nvPr>
            <p:ph type="body" idx="1"/>
          </p:nvPr>
        </p:nvSpPr>
        <p:spPr>
          <a:xfrm>
            <a:off x="180000" y="180000"/>
            <a:ext cx="5543700" cy="4809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ja" sz="2400" dirty="0">
                <a:solidFill>
                  <a:schemeClr val="dk1"/>
                </a:solidFill>
                <a:latin typeface="Meiryo" panose="020B0604030504040204" pitchFamily="34" charset="-128"/>
                <a:ea typeface="Meiryo" panose="020B0604030504040204" pitchFamily="34" charset="-128"/>
              </a:rPr>
              <a:t>チャットの雑談からタスクが自動生成</a:t>
            </a:r>
            <a:endParaRPr sz="2400" dirty="0">
              <a:solidFill>
                <a:schemeClr val="dk1"/>
              </a:solidFill>
              <a:latin typeface="Meiryo" panose="020B0604030504040204" pitchFamily="34" charset="-128"/>
              <a:ea typeface="Meiryo" panose="020B0604030504040204" pitchFamily="34" charset="-128"/>
            </a:endParaRPr>
          </a:p>
        </p:txBody>
      </p:sp>
      <p:grpSp>
        <p:nvGrpSpPr>
          <p:cNvPr id="132" name="Google Shape;132;p17"/>
          <p:cNvGrpSpPr/>
          <p:nvPr/>
        </p:nvGrpSpPr>
        <p:grpSpPr>
          <a:xfrm>
            <a:off x="8298150" y="142200"/>
            <a:ext cx="679250" cy="598124"/>
            <a:chOff x="8169625" y="90675"/>
            <a:chExt cx="679250" cy="598124"/>
          </a:xfrm>
        </p:grpSpPr>
        <p:pic>
          <p:nvPicPr>
            <p:cNvPr id="133" name="Google Shape;133;p17"/>
            <p:cNvPicPr preferRelativeResize="0"/>
            <p:nvPr/>
          </p:nvPicPr>
          <p:blipFill rotWithShape="1">
            <a:blip r:embed="rId3">
              <a:alphaModFix/>
            </a:blip>
            <a:srcRect l="15680" t="22215" r="12655" b="22998"/>
            <a:stretch/>
          </p:blipFill>
          <p:spPr>
            <a:xfrm>
              <a:off x="8169625" y="90675"/>
              <a:ext cx="679250" cy="354425"/>
            </a:xfrm>
            <a:prstGeom prst="rect">
              <a:avLst/>
            </a:prstGeom>
            <a:noFill/>
            <a:ln>
              <a:noFill/>
            </a:ln>
          </p:spPr>
        </p:pic>
        <p:pic>
          <p:nvPicPr>
            <p:cNvPr id="134" name="Google Shape;134;p17"/>
            <p:cNvPicPr preferRelativeResize="0"/>
            <p:nvPr/>
          </p:nvPicPr>
          <p:blipFill>
            <a:blip r:embed="rId4">
              <a:alphaModFix/>
            </a:blip>
            <a:stretch>
              <a:fillRect/>
            </a:stretch>
          </p:blipFill>
          <p:spPr>
            <a:xfrm>
              <a:off x="8185101" y="499324"/>
              <a:ext cx="648300" cy="189475"/>
            </a:xfrm>
            <a:prstGeom prst="rect">
              <a:avLst/>
            </a:prstGeom>
            <a:noFill/>
            <a:ln>
              <a:noFill/>
            </a:ln>
          </p:spPr>
        </p:pic>
      </p:grpSp>
      <p:pic>
        <p:nvPicPr>
          <p:cNvPr id="9" name="図 8" descr="グラフィカル ユーザー インターフェイス, アプリケーション&#10;&#10;自動的に生成された説明">
            <a:extLst>
              <a:ext uri="{FF2B5EF4-FFF2-40B4-BE49-F238E27FC236}">
                <a16:creationId xmlns:a16="http://schemas.microsoft.com/office/drawing/2014/main" id="{86EE0E45-536A-A86A-7564-95418284316C}"/>
              </a:ext>
            </a:extLst>
          </p:cNvPr>
          <p:cNvPicPr>
            <a:picLocks noChangeAspect="1"/>
          </p:cNvPicPr>
          <p:nvPr/>
        </p:nvPicPr>
        <p:blipFill>
          <a:blip r:embed="rId5"/>
          <a:stretch>
            <a:fillRect/>
          </a:stretch>
        </p:blipFill>
        <p:spPr>
          <a:xfrm>
            <a:off x="914400" y="1096734"/>
            <a:ext cx="7315200" cy="4046766"/>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grpSp>
        <p:nvGrpSpPr>
          <p:cNvPr id="161" name="Google Shape;161;p20"/>
          <p:cNvGrpSpPr/>
          <p:nvPr/>
        </p:nvGrpSpPr>
        <p:grpSpPr>
          <a:xfrm>
            <a:off x="8298150" y="142200"/>
            <a:ext cx="679250" cy="598124"/>
            <a:chOff x="8169625" y="90675"/>
            <a:chExt cx="679250" cy="598124"/>
          </a:xfrm>
        </p:grpSpPr>
        <p:pic>
          <p:nvPicPr>
            <p:cNvPr id="162" name="Google Shape;162;p20"/>
            <p:cNvPicPr preferRelativeResize="0"/>
            <p:nvPr/>
          </p:nvPicPr>
          <p:blipFill rotWithShape="1">
            <a:blip r:embed="rId3">
              <a:alphaModFix/>
            </a:blip>
            <a:srcRect l="15680" t="22215" r="12655" b="22998"/>
            <a:stretch/>
          </p:blipFill>
          <p:spPr>
            <a:xfrm>
              <a:off x="8169625" y="90675"/>
              <a:ext cx="679250" cy="354425"/>
            </a:xfrm>
            <a:prstGeom prst="rect">
              <a:avLst/>
            </a:prstGeom>
            <a:noFill/>
            <a:ln>
              <a:noFill/>
            </a:ln>
          </p:spPr>
        </p:pic>
        <p:pic>
          <p:nvPicPr>
            <p:cNvPr id="163" name="Google Shape;163;p20"/>
            <p:cNvPicPr preferRelativeResize="0"/>
            <p:nvPr/>
          </p:nvPicPr>
          <p:blipFill>
            <a:blip r:embed="rId4">
              <a:alphaModFix/>
            </a:blip>
            <a:stretch>
              <a:fillRect/>
            </a:stretch>
          </p:blipFill>
          <p:spPr>
            <a:xfrm>
              <a:off x="8185101" y="499324"/>
              <a:ext cx="648300" cy="189475"/>
            </a:xfrm>
            <a:prstGeom prst="rect">
              <a:avLst/>
            </a:prstGeom>
            <a:noFill/>
            <a:ln>
              <a:noFill/>
            </a:ln>
          </p:spPr>
        </p:pic>
      </p:grpSp>
      <p:grpSp>
        <p:nvGrpSpPr>
          <p:cNvPr id="164" name="Google Shape;164;p20"/>
          <p:cNvGrpSpPr/>
          <p:nvPr/>
        </p:nvGrpSpPr>
        <p:grpSpPr>
          <a:xfrm>
            <a:off x="4660305" y="1037848"/>
            <a:ext cx="4032164" cy="3963452"/>
            <a:chOff x="4543875" y="866807"/>
            <a:chExt cx="4265025" cy="4192345"/>
          </a:xfrm>
        </p:grpSpPr>
        <p:pic>
          <p:nvPicPr>
            <p:cNvPr id="165" name="Google Shape;165;p20"/>
            <p:cNvPicPr preferRelativeResize="0"/>
            <p:nvPr/>
          </p:nvPicPr>
          <p:blipFill>
            <a:blip r:embed="rId5">
              <a:alphaModFix/>
            </a:blip>
            <a:stretch>
              <a:fillRect/>
            </a:stretch>
          </p:blipFill>
          <p:spPr>
            <a:xfrm>
              <a:off x="4543875" y="866807"/>
              <a:ext cx="4265025" cy="4192345"/>
            </a:xfrm>
            <a:prstGeom prst="rect">
              <a:avLst/>
            </a:prstGeom>
            <a:noFill/>
            <a:ln>
              <a:noFill/>
            </a:ln>
          </p:spPr>
        </p:pic>
        <p:pic>
          <p:nvPicPr>
            <p:cNvPr id="166" name="Google Shape;166;p20"/>
            <p:cNvPicPr preferRelativeResize="0"/>
            <p:nvPr/>
          </p:nvPicPr>
          <p:blipFill rotWithShape="1">
            <a:blip r:embed="rId6">
              <a:alphaModFix/>
            </a:blip>
            <a:srcRect l="69955" t="4181" r="14118" b="93248"/>
            <a:stretch/>
          </p:blipFill>
          <p:spPr>
            <a:xfrm>
              <a:off x="6507750" y="1042200"/>
              <a:ext cx="337274" cy="53501"/>
            </a:xfrm>
            <a:prstGeom prst="rect">
              <a:avLst/>
            </a:prstGeom>
            <a:noFill/>
            <a:ln>
              <a:noFill/>
            </a:ln>
          </p:spPr>
        </p:pic>
      </p:grpSp>
      <p:grpSp>
        <p:nvGrpSpPr>
          <p:cNvPr id="167" name="Google Shape;167;p20"/>
          <p:cNvGrpSpPr/>
          <p:nvPr/>
        </p:nvGrpSpPr>
        <p:grpSpPr>
          <a:xfrm>
            <a:off x="426237" y="1037854"/>
            <a:ext cx="4032171" cy="3963441"/>
            <a:chOff x="124350" y="866827"/>
            <a:chExt cx="4265025" cy="4192326"/>
          </a:xfrm>
        </p:grpSpPr>
        <p:pic>
          <p:nvPicPr>
            <p:cNvPr id="168" name="Google Shape;168;p20"/>
            <p:cNvPicPr preferRelativeResize="0"/>
            <p:nvPr/>
          </p:nvPicPr>
          <p:blipFill rotWithShape="1">
            <a:blip r:embed="rId7">
              <a:alphaModFix/>
            </a:blip>
            <a:srcRect l="69830" t="4634" r="19030" b="91067"/>
            <a:stretch/>
          </p:blipFill>
          <p:spPr>
            <a:xfrm>
              <a:off x="2342199" y="1283325"/>
              <a:ext cx="416901" cy="72702"/>
            </a:xfrm>
            <a:prstGeom prst="rect">
              <a:avLst/>
            </a:prstGeom>
            <a:noFill/>
            <a:ln>
              <a:noFill/>
            </a:ln>
          </p:spPr>
        </p:pic>
        <p:pic>
          <p:nvPicPr>
            <p:cNvPr id="169" name="Google Shape;169;p20"/>
            <p:cNvPicPr preferRelativeResize="0"/>
            <p:nvPr/>
          </p:nvPicPr>
          <p:blipFill>
            <a:blip r:embed="rId6">
              <a:alphaModFix/>
            </a:blip>
            <a:stretch>
              <a:fillRect/>
            </a:stretch>
          </p:blipFill>
          <p:spPr>
            <a:xfrm>
              <a:off x="124350" y="866827"/>
              <a:ext cx="4265025" cy="4192326"/>
            </a:xfrm>
            <a:prstGeom prst="rect">
              <a:avLst/>
            </a:prstGeom>
            <a:noFill/>
            <a:ln>
              <a:noFill/>
            </a:ln>
          </p:spPr>
        </p:pic>
        <p:pic>
          <p:nvPicPr>
            <p:cNvPr id="170" name="Google Shape;170;p20"/>
            <p:cNvPicPr preferRelativeResize="0"/>
            <p:nvPr/>
          </p:nvPicPr>
          <p:blipFill rotWithShape="1">
            <a:blip r:embed="rId6">
              <a:alphaModFix/>
            </a:blip>
            <a:srcRect l="69955" t="4181" r="14118" b="93248"/>
            <a:stretch/>
          </p:blipFill>
          <p:spPr>
            <a:xfrm>
              <a:off x="2088225" y="1042200"/>
              <a:ext cx="337274" cy="53501"/>
            </a:xfrm>
            <a:prstGeom prst="rect">
              <a:avLst/>
            </a:prstGeom>
            <a:noFill/>
            <a:ln>
              <a:noFill/>
            </a:ln>
          </p:spPr>
        </p:pic>
      </p:grpSp>
      <p:sp>
        <p:nvSpPr>
          <p:cNvPr id="172" name="Google Shape;172;p20"/>
          <p:cNvSpPr txBox="1">
            <a:spLocks noGrp="1"/>
          </p:cNvSpPr>
          <p:nvPr>
            <p:ph type="body" idx="1"/>
          </p:nvPr>
        </p:nvSpPr>
        <p:spPr>
          <a:xfrm>
            <a:off x="1815922" y="664724"/>
            <a:ext cx="1252800" cy="461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ja" b="1" dirty="0">
                <a:solidFill>
                  <a:srgbClr val="E169A9"/>
                </a:solidFill>
              </a:rPr>
              <a:t>部署</a:t>
            </a:r>
            <a:endParaRPr b="1" dirty="0">
              <a:solidFill>
                <a:srgbClr val="E169A9"/>
              </a:solidFill>
            </a:endParaRPr>
          </a:p>
          <a:p>
            <a:pPr marL="0" lvl="0" indent="0" algn="ctr" rtl="0">
              <a:spcBef>
                <a:spcPts val="1200"/>
              </a:spcBef>
              <a:spcAft>
                <a:spcPts val="1200"/>
              </a:spcAft>
              <a:buNone/>
            </a:pPr>
            <a:endParaRPr b="1" dirty="0">
              <a:solidFill>
                <a:srgbClr val="E169A9"/>
              </a:solidFill>
            </a:endParaRPr>
          </a:p>
        </p:txBody>
      </p:sp>
      <p:sp>
        <p:nvSpPr>
          <p:cNvPr id="4" name="Google Shape;186;p22">
            <a:extLst>
              <a:ext uri="{FF2B5EF4-FFF2-40B4-BE49-F238E27FC236}">
                <a16:creationId xmlns:a16="http://schemas.microsoft.com/office/drawing/2014/main" id="{A9C7922D-74E9-E5D6-93A3-79CDC7432178}"/>
              </a:ext>
            </a:extLst>
          </p:cNvPr>
          <p:cNvSpPr txBox="1">
            <a:spLocks noGrp="1"/>
          </p:cNvSpPr>
          <p:nvPr>
            <p:ph type="title"/>
          </p:nvPr>
        </p:nvSpPr>
        <p:spPr>
          <a:xfrm>
            <a:off x="180000" y="180000"/>
            <a:ext cx="5136279" cy="572700"/>
          </a:xfrm>
          <a:prstGeom prst="rect">
            <a:avLst/>
          </a:prstGeom>
        </p:spPr>
        <p:txBody>
          <a:bodyPr spcFirstLastPara="1" wrap="square" lIns="91425" tIns="91425" rIns="91425" bIns="91425" anchor="ctr" anchorCtr="0">
            <a:normAutofit/>
          </a:bodyPr>
          <a:lstStyle/>
          <a:p>
            <a:r>
              <a:rPr lang="ja-JP" altLang="en-US" sz="2400">
                <a:solidFill>
                  <a:schemeClr val="dk1"/>
                </a:solidFill>
                <a:latin typeface="Meiryo" panose="020B0604030504040204" pitchFamily="34" charset="-128"/>
                <a:ea typeface="Meiryo" panose="020B0604030504040204" pitchFamily="34" charset="-128"/>
              </a:rPr>
              <a:t>タスク状況や深刻度の可視化</a:t>
            </a:r>
            <a:endParaRPr sz="2400" dirty="0">
              <a:latin typeface="Meiryo" panose="020B0604030504040204" pitchFamily="34" charset="-128"/>
              <a:ea typeface="Meiryo" panose="020B0604030504040204" pitchFamily="34" charset="-128"/>
            </a:endParaRPr>
          </a:p>
        </p:txBody>
      </p:sp>
      <p:sp>
        <p:nvSpPr>
          <p:cNvPr id="7" name="Google Shape;172;p20">
            <a:extLst>
              <a:ext uri="{FF2B5EF4-FFF2-40B4-BE49-F238E27FC236}">
                <a16:creationId xmlns:a16="http://schemas.microsoft.com/office/drawing/2014/main" id="{ED85DADB-CC82-43A8-9F38-87AFA63FCE5C}"/>
              </a:ext>
            </a:extLst>
          </p:cNvPr>
          <p:cNvSpPr txBox="1">
            <a:spLocks/>
          </p:cNvSpPr>
          <p:nvPr/>
        </p:nvSpPr>
        <p:spPr>
          <a:xfrm>
            <a:off x="6049987" y="664724"/>
            <a:ext cx="1252800" cy="461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0" indent="0" algn="ctr">
              <a:buFont typeface="Arial"/>
              <a:buNone/>
            </a:pPr>
            <a:r>
              <a:rPr lang="ja-JP" altLang="en-US" b="1">
                <a:solidFill>
                  <a:srgbClr val="E169A9"/>
                </a:solidFill>
              </a:rPr>
              <a:t>ユーザー</a:t>
            </a:r>
          </a:p>
          <a:p>
            <a:pPr marL="0" indent="0" algn="ctr">
              <a:spcBef>
                <a:spcPts val="1200"/>
              </a:spcBef>
              <a:spcAft>
                <a:spcPts val="1200"/>
              </a:spcAft>
              <a:buFont typeface="Arial"/>
              <a:buNone/>
            </a:pPr>
            <a:endParaRPr lang="ja-JP" altLang="en-US" b="1" dirty="0">
              <a:solidFill>
                <a:srgbClr val="E169A9"/>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grpSp>
        <p:nvGrpSpPr>
          <p:cNvPr id="161" name="Google Shape;161;p20"/>
          <p:cNvGrpSpPr/>
          <p:nvPr/>
        </p:nvGrpSpPr>
        <p:grpSpPr>
          <a:xfrm>
            <a:off x="8298150" y="142200"/>
            <a:ext cx="679250" cy="598124"/>
            <a:chOff x="8169625" y="90675"/>
            <a:chExt cx="679250" cy="598124"/>
          </a:xfrm>
        </p:grpSpPr>
        <p:pic>
          <p:nvPicPr>
            <p:cNvPr id="162" name="Google Shape;162;p20"/>
            <p:cNvPicPr preferRelativeResize="0"/>
            <p:nvPr/>
          </p:nvPicPr>
          <p:blipFill rotWithShape="1">
            <a:blip r:embed="rId3">
              <a:alphaModFix/>
            </a:blip>
            <a:srcRect l="15680" t="22215" r="12655" b="22998"/>
            <a:stretch/>
          </p:blipFill>
          <p:spPr>
            <a:xfrm>
              <a:off x="8169625" y="90675"/>
              <a:ext cx="679250" cy="354425"/>
            </a:xfrm>
            <a:prstGeom prst="rect">
              <a:avLst/>
            </a:prstGeom>
            <a:noFill/>
            <a:ln>
              <a:noFill/>
            </a:ln>
          </p:spPr>
        </p:pic>
        <p:pic>
          <p:nvPicPr>
            <p:cNvPr id="163" name="Google Shape;163;p20"/>
            <p:cNvPicPr preferRelativeResize="0"/>
            <p:nvPr/>
          </p:nvPicPr>
          <p:blipFill>
            <a:blip r:embed="rId4">
              <a:alphaModFix/>
            </a:blip>
            <a:stretch>
              <a:fillRect/>
            </a:stretch>
          </p:blipFill>
          <p:spPr>
            <a:xfrm>
              <a:off x="8185101" y="499324"/>
              <a:ext cx="648300" cy="189475"/>
            </a:xfrm>
            <a:prstGeom prst="rect">
              <a:avLst/>
            </a:prstGeom>
            <a:noFill/>
            <a:ln>
              <a:noFill/>
            </a:ln>
          </p:spPr>
        </p:pic>
      </p:grpSp>
      <p:sp>
        <p:nvSpPr>
          <p:cNvPr id="4" name="Google Shape;186;p22">
            <a:extLst>
              <a:ext uri="{FF2B5EF4-FFF2-40B4-BE49-F238E27FC236}">
                <a16:creationId xmlns:a16="http://schemas.microsoft.com/office/drawing/2014/main" id="{A9C7922D-74E9-E5D6-93A3-79CDC7432178}"/>
              </a:ext>
            </a:extLst>
          </p:cNvPr>
          <p:cNvSpPr txBox="1">
            <a:spLocks noGrp="1"/>
          </p:cNvSpPr>
          <p:nvPr>
            <p:ph type="title"/>
          </p:nvPr>
        </p:nvSpPr>
        <p:spPr>
          <a:xfrm>
            <a:off x="180000" y="180000"/>
            <a:ext cx="6623571" cy="572700"/>
          </a:xfrm>
          <a:prstGeom prst="rect">
            <a:avLst/>
          </a:prstGeom>
        </p:spPr>
        <p:txBody>
          <a:bodyPr spcFirstLastPara="1" wrap="square" lIns="91425" tIns="91425" rIns="91425" bIns="91425" anchor="ctr" anchorCtr="0">
            <a:normAutofit/>
          </a:bodyPr>
          <a:lstStyle/>
          <a:p>
            <a:r>
              <a:rPr lang="ja-JP" altLang="en-US" sz="2400">
                <a:latin typeface="Meiryo" panose="020B0604030504040204" pitchFamily="34" charset="-128"/>
                <a:ea typeface="Meiryo" panose="020B0604030504040204" pitchFamily="34" charset="-128"/>
              </a:rPr>
              <a:t>深刻な社員がいた場合，上司にメール通知</a:t>
            </a:r>
            <a:endParaRPr sz="2400" dirty="0">
              <a:latin typeface="Meiryo" panose="020B0604030504040204" pitchFamily="34" charset="-128"/>
              <a:ea typeface="Meiryo" panose="020B0604030504040204" pitchFamily="34" charset="-128"/>
            </a:endParaRPr>
          </a:p>
        </p:txBody>
      </p:sp>
      <p:pic>
        <p:nvPicPr>
          <p:cNvPr id="6" name="図 5" descr="グラフィカル ユーザー インターフェイス, テキスト, アプリケーション, メール&#10;&#10;自動的に生成された説明">
            <a:extLst>
              <a:ext uri="{FF2B5EF4-FFF2-40B4-BE49-F238E27FC236}">
                <a16:creationId xmlns:a16="http://schemas.microsoft.com/office/drawing/2014/main" id="{CBD718C6-FE02-8637-4DFB-3C5647F8F952}"/>
              </a:ext>
            </a:extLst>
          </p:cNvPr>
          <p:cNvPicPr>
            <a:picLocks noChangeAspect="1"/>
          </p:cNvPicPr>
          <p:nvPr/>
        </p:nvPicPr>
        <p:blipFill rotWithShape="1">
          <a:blip r:embed="rId5"/>
          <a:srcRect b="10372"/>
          <a:stretch/>
        </p:blipFill>
        <p:spPr>
          <a:xfrm>
            <a:off x="1152694" y="1084104"/>
            <a:ext cx="6838612" cy="3477010"/>
          </a:xfrm>
          <a:prstGeom prst="rect">
            <a:avLst/>
          </a:prstGeom>
          <a:ln>
            <a:solidFill>
              <a:schemeClr val="tx1"/>
            </a:solidFill>
          </a:ln>
        </p:spPr>
      </p:pic>
    </p:spTree>
    <p:extLst>
      <p:ext uri="{BB962C8B-B14F-4D97-AF65-F5344CB8AC3E}">
        <p14:creationId xmlns:p14="http://schemas.microsoft.com/office/powerpoint/2010/main" val="346510748"/>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1952</TotalTime>
  <Words>1174</Words>
  <Application>Microsoft Macintosh PowerPoint</Application>
  <PresentationFormat>画面に合わせる (16:9)</PresentationFormat>
  <Paragraphs>134</Paragraphs>
  <Slides>15</Slides>
  <Notes>11</Notes>
  <HiddenSlides>0</HiddenSlides>
  <MMClips>1</MMClips>
  <ScaleCrop>false</ScaleCrop>
  <HeadingPairs>
    <vt:vector size="6" baseType="variant">
      <vt:variant>
        <vt:lpstr>使用されているフォント</vt:lpstr>
      </vt:variant>
      <vt:variant>
        <vt:i4>4</vt:i4>
      </vt:variant>
      <vt:variant>
        <vt:lpstr>テーマ</vt:lpstr>
      </vt:variant>
      <vt:variant>
        <vt:i4>1</vt:i4>
      </vt:variant>
      <vt:variant>
        <vt:lpstr>スライド タイトル</vt:lpstr>
      </vt:variant>
      <vt:variant>
        <vt:i4>15</vt:i4>
      </vt:variant>
    </vt:vector>
  </HeadingPairs>
  <TitlesOfParts>
    <vt:vector size="20" baseType="lpstr">
      <vt:lpstr>NotoSansJP</vt:lpstr>
      <vt:lpstr>Meiryo</vt:lpstr>
      <vt:lpstr>Arial</vt:lpstr>
      <vt:lpstr>Impact</vt:lpstr>
      <vt:lpstr>Simple Light</vt:lpstr>
      <vt:lpstr>PowerPoint プレゼンテーション</vt:lpstr>
      <vt:lpstr>開発背景</vt:lpstr>
      <vt:lpstr>開発背景</vt:lpstr>
      <vt:lpstr>PowerPoint プレゼンテーション</vt:lpstr>
      <vt:lpstr>のイメージ</vt:lpstr>
      <vt:lpstr>PowerPoint プレゼンテーション</vt:lpstr>
      <vt:lpstr>PowerPoint プレゼンテーション</vt:lpstr>
      <vt:lpstr>タスク状況や深刻度の可視化</vt:lpstr>
      <vt:lpstr>深刻な社員がいた場合，上司にメール通知</vt:lpstr>
      <vt:lpstr>PowerPoint プレゼンテーション</vt:lpstr>
      <vt:lpstr>今後実装したい機能</vt:lpstr>
      <vt:lpstr>デモページ</vt:lpstr>
      <vt:lpstr>フロントエンド使用技術</vt:lpstr>
      <vt:lpstr>バックエンド使用技術</vt:lpstr>
      <vt:lpstr>バックエンド使用技術</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cp:lastModifiedBy>木内 貴浩</cp:lastModifiedBy>
  <cp:revision>17</cp:revision>
  <dcterms:modified xsi:type="dcterms:W3CDTF">2023-11-16T07:21:15Z</dcterms:modified>
</cp:coreProperties>
</file>